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notesSlides/notesSlide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66.xml" ContentType="application/vnd.openxmlformats-officedocument.presentationml.tags+xml"/>
  <Override PartName="/ppt/tags/tag67.xml" ContentType="application/vnd.openxmlformats-officedocument.presentationml.tags+xml"/>
  <Override PartName="/ppt/notesSlides/notesSlide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7.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8.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9.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media/image52.bin" ContentType="image/png"/>
  <Override PartName="/ppt/tags/tag104.xml" ContentType="application/vnd.openxmlformats-officedocument.presentationml.tags+xml"/>
  <Override PartName="/ppt/tags/tag105.xml" ContentType="application/vnd.openxmlformats-officedocument.presentationml.tags+xml"/>
  <Override PartName="/ppt/notesSlides/notesSlide10.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117" r:id="rId1"/>
  </p:sldMasterIdLst>
  <p:notesMasterIdLst>
    <p:notesMasterId r:id="rId18"/>
  </p:notesMasterIdLst>
  <p:handoutMasterIdLst>
    <p:handoutMasterId r:id="rId19"/>
  </p:handoutMasterIdLst>
  <p:sldIdLst>
    <p:sldId id="650" r:id="rId2"/>
    <p:sldId id="1076" r:id="rId3"/>
    <p:sldId id="624" r:id="rId4"/>
    <p:sldId id="667" r:id="rId5"/>
    <p:sldId id="1071" r:id="rId6"/>
    <p:sldId id="1075" r:id="rId7"/>
    <p:sldId id="999" r:id="rId8"/>
    <p:sldId id="679" r:id="rId9"/>
    <p:sldId id="1030" r:id="rId10"/>
    <p:sldId id="1026" r:id="rId11"/>
    <p:sldId id="1036" r:id="rId12"/>
    <p:sldId id="1034" r:id="rId13"/>
    <p:sldId id="1002" r:id="rId14"/>
    <p:sldId id="1077" r:id="rId15"/>
    <p:sldId id="261" r:id="rId16"/>
    <p:sldId id="260" r:id="rId17"/>
  </p:sldIdLst>
  <p:sldSz cx="12192000" cy="6858000"/>
  <p:notesSz cx="7010400" cy="9296400"/>
  <p:custShowLst>
    <p:custShow name="Format Guide Workshop" id="0">
      <p:sldLst/>
    </p:custShow>
  </p:custShowLst>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mber, Matt" initials="GM" lastIdx="1" clrIdx="0">
    <p:extLst>
      <p:ext uri="{19B8F6BF-5375-455C-9EA6-DF929625EA0E}">
        <p15:presenceInfo xmlns:p15="http://schemas.microsoft.com/office/powerpoint/2012/main" userId="Gamber, Ma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C1D7"/>
    <a:srgbClr val="70C2AE"/>
    <a:srgbClr val="57CDDF"/>
    <a:srgbClr val="905069"/>
    <a:srgbClr val="678DA3"/>
    <a:srgbClr val="295E7E"/>
    <a:srgbClr val="29BA74"/>
    <a:srgbClr val="741E92"/>
    <a:srgbClr val="D4DF33"/>
    <a:srgbClr val="670F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35" autoAdjust="0"/>
    <p:restoredTop sz="95417" autoAdjust="0"/>
  </p:normalViewPr>
  <p:slideViewPr>
    <p:cSldViewPr snapToGrid="0">
      <p:cViewPr>
        <p:scale>
          <a:sx n="85" d="100"/>
          <a:sy n="85" d="100"/>
        </p:scale>
        <p:origin x="324" y="78"/>
      </p:cViewPr>
      <p:guideLst>
        <p:guide orient="horz" pos="528"/>
        <p:guide pos="3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75" d="100"/>
          <a:sy n="75" d="100"/>
        </p:scale>
        <p:origin x="2574" y="4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68411442483263"/>
          <c:y val="2.0320437670965221E-2"/>
          <c:w val="0.72367620206938532"/>
          <c:h val="0.95935912465806961"/>
        </c:manualLayout>
      </c:layout>
      <c:barChart>
        <c:barDir val="bar"/>
        <c:grouping val="stacked"/>
        <c:varyColors val="0"/>
        <c:ser>
          <c:idx val="0"/>
          <c:order val="0"/>
          <c:spPr>
            <a:solidFill>
              <a:srgbClr val="6E6F73"/>
            </a:solidFill>
            <a:ln>
              <a:noFill/>
            </a:ln>
          </c:spPr>
          <c:invertIfNegative val="0"/>
          <c:dPt>
            <c:idx val="0"/>
            <c:invertIfNegative val="0"/>
            <c:bubble3D val="0"/>
            <c:spPr>
              <a:solidFill>
                <a:schemeClr val="tx2"/>
              </a:solidFill>
              <a:ln>
                <a:noFill/>
              </a:ln>
            </c:spPr>
            <c:extLst>
              <c:ext xmlns:c16="http://schemas.microsoft.com/office/drawing/2014/chart" uri="{C3380CC4-5D6E-409C-BE32-E72D297353CC}">
                <c16:uniqueId val="{00000000-6D23-4EB6-B96B-F4FD5C5F6070}"/>
              </c:ext>
            </c:extLst>
          </c:dPt>
          <c:dLbls>
            <c:dLbl>
              <c:idx val="0"/>
              <c:layout>
                <c:manualLayout>
                  <c:x val="0.33536214242239804"/>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D23-4EB6-B96B-F4FD5C5F6070}"/>
                </c:ext>
              </c:extLst>
            </c:dLbl>
            <c:dLbl>
              <c:idx val="1"/>
              <c:layout>
                <c:manualLayout>
                  <c:x val="0.33049300060864273"/>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D23-4EB6-B96B-F4FD5C5F6070}"/>
                </c:ext>
              </c:extLst>
            </c:dLbl>
            <c:dLbl>
              <c:idx val="2"/>
              <c:layout>
                <c:manualLayout>
                  <c:x val="0.32258064516129031"/>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D23-4EB6-B96B-F4FD5C5F6070}"/>
                </c:ext>
              </c:extLst>
            </c:dLbl>
            <c:dLbl>
              <c:idx val="3"/>
              <c:layout>
                <c:manualLayout>
                  <c:x val="0.32136335970785151"/>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D23-4EB6-B96B-F4FD5C5F6070}"/>
                </c:ext>
              </c:extLst>
            </c:dLbl>
            <c:dLbl>
              <c:idx val="4"/>
              <c:layout>
                <c:manualLayout>
                  <c:x val="0.27449786975045648"/>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D23-4EB6-B96B-F4FD5C5F6070}"/>
                </c:ext>
              </c:extLst>
            </c:dLbl>
            <c:dLbl>
              <c:idx val="5"/>
              <c:layout>
                <c:manualLayout>
                  <c:x val="0.25380401704199634"/>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D23-4EB6-B96B-F4FD5C5F6070}"/>
                </c:ext>
              </c:extLst>
            </c:dLbl>
            <c:dLbl>
              <c:idx val="6"/>
              <c:layout>
                <c:manualLayout>
                  <c:x val="0.22093730979914791"/>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D23-4EB6-B96B-F4FD5C5F6070}"/>
                </c:ext>
              </c:extLst>
            </c:dLbl>
            <c:dLbl>
              <c:idx val="7"/>
              <c:layout>
                <c:manualLayout>
                  <c:x val="0.21180766889835667"/>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D23-4EB6-B96B-F4FD5C5F6070}"/>
                </c:ext>
              </c:extLst>
            </c:dLbl>
            <c:dLbl>
              <c:idx val="8"/>
              <c:layout>
                <c:manualLayout>
                  <c:x val="0.16615946439440049"/>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D23-4EB6-B96B-F4FD5C5F6070}"/>
                </c:ext>
              </c:extLst>
            </c:dLbl>
            <c:dLbl>
              <c:idx val="9"/>
              <c:layout>
                <c:manualLayout>
                  <c:x val="-5.8429701765063909E-2"/>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D23-4EB6-B96B-F4FD5C5F6070}"/>
                </c:ext>
              </c:extLst>
            </c:dLbl>
            <c:dLbl>
              <c:idx val="10"/>
              <c:layout>
                <c:manualLayout>
                  <c:x val="0.39744370054777844"/>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D23-4EB6-B96B-F4FD5C5F6070}"/>
                </c:ext>
              </c:extLst>
            </c:dLbl>
            <c:dLbl>
              <c:idx val="11"/>
              <c:layout>
                <c:manualLayout>
                  <c:x val="-0.10286062081558126"/>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D23-4EB6-B96B-F4FD5C5F607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145.87237135051151</c:v>
                </c:pt>
                <c:pt idx="1">
                  <c:v>142.92495797953103</c:v>
                </c:pt>
                <c:pt idx="2">
                  <c:v>138.62696130663673</c:v>
                </c:pt>
                <c:pt idx="3">
                  <c:v>137.86829117100757</c:v>
                </c:pt>
                <c:pt idx="4">
                  <c:v>112.06398704494494</c:v>
                </c:pt>
                <c:pt idx="5">
                  <c:v>100.44454918023717</c:v>
                </c:pt>
                <c:pt idx="6">
                  <c:v>91.97320712153018</c:v>
                </c:pt>
                <c:pt idx="7">
                  <c:v>87.181767698782195</c:v>
                </c:pt>
                <c:pt idx="8">
                  <c:v>61.869408828328588</c:v>
                </c:pt>
                <c:pt idx="9">
                  <c:v>-5.1613339437274757</c:v>
                </c:pt>
                <c:pt idx="10">
                  <c:v>180</c:v>
                </c:pt>
                <c:pt idx="11">
                  <c:v>-20</c:v>
                </c:pt>
              </c:numCache>
            </c:numRef>
          </c:val>
          <c:extLst>
            <c:ext xmlns:c16="http://schemas.microsoft.com/office/drawing/2014/chart" uri="{C3380CC4-5D6E-409C-BE32-E72D297353CC}">
              <c16:uniqueId val="{0000000C-6D23-4EB6-B96B-F4FD5C5F6070}"/>
            </c:ext>
          </c:extLst>
        </c:ser>
        <c:dLbls>
          <c:showLegendKey val="0"/>
          <c:showVal val="0"/>
          <c:showCatName val="0"/>
          <c:showSerName val="0"/>
          <c:showPercent val="0"/>
          <c:showBubbleSize val="0"/>
        </c:dLbls>
        <c:gapWidth val="60"/>
        <c:overlap val="100"/>
        <c:axId val="275730023"/>
        <c:axId val="1"/>
      </c:barChart>
      <c:catAx>
        <c:axId val="275730023"/>
        <c:scaling>
          <c:orientation val="maxMin"/>
        </c:scaling>
        <c:delete val="0"/>
        <c:axPos val="l"/>
        <c:majorGridlines>
          <c:spPr>
            <a:ln>
              <a:noFill/>
            </a:ln>
          </c:spPr>
        </c:majorGridlines>
        <c:majorTickMark val="none"/>
        <c:minorTickMark val="none"/>
        <c:tickLblPos val="none"/>
        <c:spPr>
          <a:ln w="9525" algn="ctr">
            <a:solidFill>
              <a:srgbClr val="7F7F7F"/>
            </a:solidFill>
            <a:prstDash val="solid"/>
          </a:ln>
        </c:spPr>
        <c:crossAx val="1"/>
        <c:crossesAt val="0"/>
        <c:auto val="0"/>
        <c:lblAlgn val="ctr"/>
        <c:lblOffset val="100"/>
        <c:noMultiLvlLbl val="0"/>
      </c:catAx>
      <c:valAx>
        <c:axId val="1"/>
        <c:scaling>
          <c:orientation val="minMax"/>
          <c:max val="180"/>
          <c:min val="-20"/>
        </c:scaling>
        <c:delete val="1"/>
        <c:axPos val="b"/>
        <c:numFmt formatCode="General" sourceLinked="1"/>
        <c:majorTickMark val="out"/>
        <c:minorTickMark val="none"/>
        <c:tickLblPos val="nextTo"/>
        <c:crossAx val="275730023"/>
        <c:crosses val="max"/>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7294850028298"/>
          <c:y val="2.0320437670965221E-2"/>
          <c:w val="0.74306734578381439"/>
          <c:h val="0.95935912465806961"/>
        </c:manualLayout>
      </c:layout>
      <c:barChart>
        <c:barDir val="bar"/>
        <c:grouping val="stacked"/>
        <c:varyColors val="0"/>
        <c:ser>
          <c:idx val="0"/>
          <c:order val="0"/>
          <c:spPr>
            <a:solidFill>
              <a:srgbClr val="6E6F73"/>
            </a:solidFill>
            <a:ln>
              <a:noFill/>
            </a:ln>
          </c:spPr>
          <c:invertIfNegative val="0"/>
          <c:dPt>
            <c:idx val="6"/>
            <c:invertIfNegative val="0"/>
            <c:bubble3D val="0"/>
            <c:spPr>
              <a:solidFill>
                <a:schemeClr val="tx2"/>
              </a:solidFill>
              <a:ln>
                <a:noFill/>
              </a:ln>
            </c:spPr>
            <c:extLst>
              <c:ext xmlns:c16="http://schemas.microsoft.com/office/drawing/2014/chart" uri="{C3380CC4-5D6E-409C-BE32-E72D297353CC}">
                <c16:uniqueId val="{00000000-5117-4984-BB0B-93C2441E05BB}"/>
              </c:ext>
            </c:extLst>
          </c:dPt>
          <c:dLbls>
            <c:dLbl>
              <c:idx val="0"/>
              <c:layout>
                <c:manualLayout>
                  <c:x val="0.40124504810413131"/>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117-4984-BB0B-93C2441E05BB}"/>
                </c:ext>
              </c:extLst>
            </c:dLbl>
            <c:dLbl>
              <c:idx val="1"/>
              <c:layout>
                <c:manualLayout>
                  <c:x val="0.26881720430107525"/>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117-4984-BB0B-93C2441E05BB}"/>
                </c:ext>
              </c:extLst>
            </c:dLbl>
            <c:dLbl>
              <c:idx val="2"/>
              <c:layout>
                <c:manualLayout>
                  <c:x val="0.26428975664968873"/>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117-4984-BB0B-93C2441E05BB}"/>
                </c:ext>
              </c:extLst>
            </c:dLbl>
            <c:dLbl>
              <c:idx val="3"/>
              <c:layout>
                <c:manualLayout>
                  <c:x val="0.21844934917940012"/>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117-4984-BB0B-93C2441E05BB}"/>
                </c:ext>
              </c:extLst>
            </c:dLbl>
            <c:dLbl>
              <c:idx val="4"/>
              <c:layout>
                <c:manualLayout>
                  <c:x val="0.19581211092246745"/>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117-4984-BB0B-93C2441E05BB}"/>
                </c:ext>
              </c:extLst>
            </c:dLbl>
            <c:dLbl>
              <c:idx val="5"/>
              <c:layout>
                <c:manualLayout>
                  <c:x val="0.18109790605546122"/>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117-4984-BB0B-93C2441E05BB}"/>
                </c:ext>
              </c:extLst>
            </c:dLbl>
            <c:dLbl>
              <c:idx val="6"/>
              <c:layout>
                <c:manualLayout>
                  <c:x val="0.17034521788341822"/>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117-4984-BB0B-93C2441E05BB}"/>
                </c:ext>
              </c:extLst>
            </c:dLbl>
            <c:dLbl>
              <c:idx val="7"/>
              <c:layout>
                <c:manualLayout>
                  <c:x val="0.16694963214487832"/>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117-4984-BB0B-93C2441E05BB}"/>
                </c:ext>
              </c:extLst>
            </c:dLbl>
            <c:dLbl>
              <c:idx val="8"/>
              <c:layout>
                <c:manualLayout>
                  <c:x val="0.10696095076400679"/>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117-4984-BB0B-93C2441E05BB}"/>
                </c:ext>
              </c:extLst>
            </c:dLbl>
            <c:dLbl>
              <c:idx val="9"/>
              <c:layout>
                <c:manualLayout>
                  <c:x val="-9.9603848330503675E-2"/>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117-4984-BB0B-93C2441E05BB}"/>
                </c:ext>
              </c:extLst>
            </c:dLbl>
            <c:dLbl>
              <c:idx val="10"/>
              <c:layout>
                <c:manualLayout>
                  <c:x val="-9.9603848330503675E-2"/>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117-4984-BB0B-93C2441E05BB}"/>
                </c:ext>
              </c:extLst>
            </c:dLbl>
            <c:dLbl>
              <c:idx val="11"/>
              <c:layout>
                <c:manualLayout>
                  <c:x val="0.40124504810413131"/>
                  <c:y val="-1.172332942555685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117-4984-BB0B-93C2441E05B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180</c:v>
                </c:pt>
                <c:pt idx="1">
                  <c:v>108.89954974919283</c:v>
                </c:pt>
                <c:pt idx="2">
                  <c:v>106.31613940526481</c:v>
                </c:pt>
                <c:pt idx="3">
                  <c:v>90.52076858768821</c:v>
                </c:pt>
                <c:pt idx="4">
                  <c:v>78.424096855284304</c:v>
                </c:pt>
                <c:pt idx="5">
                  <c:v>70.27285517674207</c:v>
                </c:pt>
                <c:pt idx="6">
                  <c:v>64.741059987281105</c:v>
                </c:pt>
                <c:pt idx="7">
                  <c:v>62.773554138755074</c:v>
                </c:pt>
                <c:pt idx="8">
                  <c:v>30.456125503996478</c:v>
                </c:pt>
                <c:pt idx="9">
                  <c:v>-20</c:v>
                </c:pt>
                <c:pt idx="10">
                  <c:v>-20</c:v>
                </c:pt>
                <c:pt idx="11">
                  <c:v>180</c:v>
                </c:pt>
              </c:numCache>
            </c:numRef>
          </c:val>
          <c:extLst>
            <c:ext xmlns:c16="http://schemas.microsoft.com/office/drawing/2014/chart" uri="{C3380CC4-5D6E-409C-BE32-E72D297353CC}">
              <c16:uniqueId val="{0000000C-5117-4984-BB0B-93C2441E05BB}"/>
            </c:ext>
          </c:extLst>
        </c:ser>
        <c:dLbls>
          <c:showLegendKey val="0"/>
          <c:showVal val="0"/>
          <c:showCatName val="0"/>
          <c:showSerName val="0"/>
          <c:showPercent val="0"/>
          <c:showBubbleSize val="0"/>
        </c:dLbls>
        <c:gapWidth val="60"/>
        <c:overlap val="100"/>
        <c:axId val="275731335"/>
        <c:axId val="1"/>
      </c:barChart>
      <c:catAx>
        <c:axId val="275731335"/>
        <c:scaling>
          <c:orientation val="maxMin"/>
        </c:scaling>
        <c:delete val="0"/>
        <c:axPos val="l"/>
        <c:majorGridlines>
          <c:spPr>
            <a:ln>
              <a:noFill/>
            </a:ln>
          </c:spPr>
        </c:majorGridlines>
        <c:majorTickMark val="none"/>
        <c:minorTickMark val="none"/>
        <c:tickLblPos val="none"/>
        <c:spPr>
          <a:ln w="9525" algn="ctr">
            <a:solidFill>
              <a:srgbClr val="7F7F7F"/>
            </a:solidFill>
            <a:prstDash val="solid"/>
          </a:ln>
        </c:spPr>
        <c:crossAx val="1"/>
        <c:crossesAt val="0"/>
        <c:auto val="0"/>
        <c:lblAlgn val="ctr"/>
        <c:lblOffset val="100"/>
        <c:noMultiLvlLbl val="0"/>
      </c:catAx>
      <c:valAx>
        <c:axId val="1"/>
        <c:scaling>
          <c:orientation val="minMax"/>
          <c:max val="180"/>
          <c:min val="-20"/>
        </c:scaling>
        <c:delete val="1"/>
        <c:axPos val="b"/>
        <c:numFmt formatCode="General" sourceLinked="1"/>
        <c:majorTickMark val="out"/>
        <c:minorTickMark val="none"/>
        <c:tickLblPos val="nextTo"/>
        <c:crossAx val="275731335"/>
        <c:crosses val="max"/>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451476793248941E-2"/>
          <c:y val="2.4118738404452691E-2"/>
          <c:w val="0.82025316455696207"/>
          <c:h val="0.95176252319109467"/>
        </c:manualLayout>
      </c:layout>
      <c:barChart>
        <c:barDir val="col"/>
        <c:grouping val="stacked"/>
        <c:varyColors val="0"/>
        <c:ser>
          <c:idx val="0"/>
          <c:order val="0"/>
          <c:spPr>
            <a:solidFill>
              <a:srgbClr val="9A9A9A"/>
            </a:solidFill>
            <a:ln>
              <a:noFill/>
            </a:ln>
          </c:spPr>
          <c:invertIfNegative val="0"/>
          <c:val>
            <c:numRef>
              <c:f>Sheet1!$A$1</c:f>
              <c:numCache>
                <c:formatCode>General</c:formatCode>
                <c:ptCount val="1"/>
                <c:pt idx="0">
                  <c:v>1.2986316424078685</c:v>
                </c:pt>
              </c:numCache>
            </c:numRef>
          </c:val>
          <c:extLst>
            <c:ext xmlns:c16="http://schemas.microsoft.com/office/drawing/2014/chart" uri="{C3380CC4-5D6E-409C-BE32-E72D297353CC}">
              <c16:uniqueId val="{00000000-9F97-49C6-A4AF-84C13427B654}"/>
            </c:ext>
          </c:extLst>
        </c:ser>
        <c:ser>
          <c:idx val="1"/>
          <c:order val="1"/>
          <c:spPr>
            <a:solidFill>
              <a:srgbClr val="197A56"/>
            </a:solidFill>
            <a:ln>
              <a:noFill/>
            </a:ln>
          </c:spPr>
          <c:invertIfNegative val="0"/>
          <c:val>
            <c:numRef>
              <c:f>Sheet1!$A$2</c:f>
              <c:numCache>
                <c:formatCode>General</c:formatCode>
                <c:ptCount val="1"/>
                <c:pt idx="0">
                  <c:v>1.3556626979642274</c:v>
                </c:pt>
              </c:numCache>
            </c:numRef>
          </c:val>
          <c:extLst>
            <c:ext xmlns:c16="http://schemas.microsoft.com/office/drawing/2014/chart" uri="{C3380CC4-5D6E-409C-BE32-E72D297353CC}">
              <c16:uniqueId val="{00000001-9F97-49C6-A4AF-84C13427B654}"/>
            </c:ext>
          </c:extLst>
        </c:ser>
        <c:ser>
          <c:idx val="2"/>
          <c:order val="2"/>
          <c:spPr>
            <a:solidFill>
              <a:schemeClr val="accent4"/>
            </a:solidFill>
            <a:ln>
              <a:noFill/>
            </a:ln>
          </c:spPr>
          <c:invertIfNegative val="0"/>
          <c:dLbls>
            <c:dLbl>
              <c:idx val="0"/>
              <c:layout>
                <c:manualLayout>
                  <c:x val="0"/>
                  <c:y val="1.8552875695732839E-3"/>
                </c:manualLayout>
              </c:layout>
              <c:numFmt formatCode="#,##0&quot;%&quot;;&quot;-&quot;#,##0&quot;%&quot;" sourceLinked="0"/>
              <c:spPr>
                <a:noFill/>
                <a:ln>
                  <a:noFill/>
                </a:ln>
              </c:spPr>
              <c:txPr>
                <a:bodyPr wrap="none"/>
                <a:lstStyle/>
                <a:p>
                  <a:pPr>
                    <a:defRPr sz="16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F97-49C6-A4AF-84C13427B65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9.2674490093079065</c:v>
                </c:pt>
              </c:numCache>
            </c:numRef>
          </c:val>
          <c:extLst>
            <c:ext xmlns:c16="http://schemas.microsoft.com/office/drawing/2014/chart" uri="{C3380CC4-5D6E-409C-BE32-E72D297353CC}">
              <c16:uniqueId val="{00000003-9F97-49C6-A4AF-84C13427B654}"/>
            </c:ext>
          </c:extLst>
        </c:ser>
        <c:ser>
          <c:idx val="3"/>
          <c:order val="3"/>
          <c:spPr>
            <a:solidFill>
              <a:srgbClr val="295E7E"/>
            </a:solidFill>
            <a:ln>
              <a:noFill/>
            </a:ln>
          </c:spPr>
          <c:invertIfNegative val="0"/>
          <c:dLbls>
            <c:dLbl>
              <c:idx val="0"/>
              <c:layout>
                <c:manualLayout>
                  <c:x val="0"/>
                  <c:y val="1.8552875695732839E-3"/>
                </c:manualLayout>
              </c:layout>
              <c:numFmt formatCode="#,##0&quot;%&quot;;&quot;-&quot;#,##0&quot;%&quot;" sourceLinked="0"/>
              <c:spPr>
                <a:noFill/>
                <a:ln>
                  <a:noFill/>
                </a:ln>
              </c:spPr>
              <c:txPr>
                <a:bodyPr wrap="none"/>
                <a:lstStyle/>
                <a:p>
                  <a:pPr>
                    <a:defRPr sz="16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F97-49C6-A4AF-84C13427B65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General</c:formatCode>
                <c:ptCount val="1"/>
                <c:pt idx="0">
                  <c:v>8.8491759918619088</c:v>
                </c:pt>
              </c:numCache>
            </c:numRef>
          </c:val>
          <c:extLst>
            <c:ext xmlns:c16="http://schemas.microsoft.com/office/drawing/2014/chart" uri="{C3380CC4-5D6E-409C-BE32-E72D297353CC}">
              <c16:uniqueId val="{00000005-9F97-49C6-A4AF-84C13427B654}"/>
            </c:ext>
          </c:extLst>
        </c:ser>
        <c:dLbls>
          <c:showLegendKey val="0"/>
          <c:showVal val="0"/>
          <c:showCatName val="0"/>
          <c:showSerName val="0"/>
          <c:showPercent val="0"/>
          <c:showBubbleSize val="0"/>
        </c:dLbls>
        <c:gapWidth val="60"/>
        <c:overlap val="100"/>
        <c:axId val="275601119"/>
        <c:axId val="1"/>
      </c:barChart>
      <c:catAx>
        <c:axId val="275601119"/>
        <c:scaling>
          <c:orientation val="minMax"/>
        </c:scaling>
        <c:delete val="0"/>
        <c:axPos val="b"/>
        <c:majorGridlines>
          <c:spPr>
            <a:ln>
              <a:noFill/>
            </a:ln>
          </c:spPr>
        </c:majorGridlines>
        <c:majorTickMark val="none"/>
        <c:minorTickMark val="none"/>
        <c:tickLblPos val="none"/>
        <c:spPr>
          <a:ln w="9525" algn="ctr">
            <a:solidFill>
              <a:srgbClr val="7F7F7F"/>
            </a:solidFill>
            <a:prstDash val="solid"/>
          </a:ln>
        </c:spPr>
        <c:crossAx val="1"/>
        <c:crosses val="min"/>
        <c:auto val="0"/>
        <c:lblAlgn val="ctr"/>
        <c:lblOffset val="100"/>
        <c:noMultiLvlLbl val="0"/>
      </c:catAx>
      <c:valAx>
        <c:axId val="1"/>
        <c:scaling>
          <c:orientation val="minMax"/>
          <c:max val="20.770919341541912"/>
          <c:min val="0"/>
        </c:scaling>
        <c:delete val="1"/>
        <c:axPos val="l"/>
        <c:numFmt formatCode="General" sourceLinked="1"/>
        <c:majorTickMark val="out"/>
        <c:minorTickMark val="none"/>
        <c:tickLblPos val="nextTo"/>
        <c:crossAx val="275601119"/>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146807645384302E-2"/>
          <c:y val="3.0057803468208095E-2"/>
          <c:w val="0.95770638470923142"/>
          <c:h val="0.85722543352601166"/>
        </c:manualLayout>
      </c:layout>
      <c:barChart>
        <c:barDir val="col"/>
        <c:grouping val="stacked"/>
        <c:varyColors val="0"/>
        <c:ser>
          <c:idx val="0"/>
          <c:order val="0"/>
          <c:spPr>
            <a:solidFill>
              <a:srgbClr val="6E6F73"/>
            </a:solidFill>
            <a:ln>
              <a:noFill/>
            </a:ln>
          </c:spPr>
          <c:invertIfNegative val="0"/>
          <c:dPt>
            <c:idx val="0"/>
            <c:invertIfNegative val="0"/>
            <c:bubble3D val="0"/>
            <c:spPr>
              <a:solidFill>
                <a:schemeClr val="tx2"/>
              </a:solidFill>
              <a:ln>
                <a:noFill/>
              </a:ln>
            </c:spPr>
            <c:extLst>
              <c:ext xmlns:c16="http://schemas.microsoft.com/office/drawing/2014/chart" uri="{C3380CC4-5D6E-409C-BE32-E72D297353CC}">
                <c16:uniqueId val="{00000000-2B62-4E6A-A4BD-3B10A03302A6}"/>
              </c:ext>
            </c:extLst>
          </c:dPt>
          <c:dLbls>
            <c:dLbl>
              <c:idx val="0"/>
              <c:layout>
                <c:manualLayout>
                  <c:x val="0"/>
                  <c:y val="-0.18901734104046242"/>
                </c:manualLayout>
              </c:layout>
              <c:numFmt formatCode="#,##0.0;&quot;-&quot;#,##0.0" sourceLinked="0"/>
              <c:spPr>
                <a:noFill/>
                <a:ln>
                  <a:noFill/>
                </a:ln>
              </c:spPr>
              <c:txPr>
                <a:bodyPr wrap="none"/>
                <a:lstStyle/>
                <a:p>
                  <a:pPr>
                    <a:defRPr sz="1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B62-4E6A-A4BD-3B10A03302A6}"/>
                </c:ext>
              </c:extLst>
            </c:dLbl>
            <c:dLbl>
              <c:idx val="1"/>
              <c:layout>
                <c:manualLayout>
                  <c:x val="0"/>
                  <c:y val="-0.48843930635838151"/>
                </c:manualLayout>
              </c:layout>
              <c:numFmt formatCode="#,##0.0;&quot;-&quot;#,##0.0" sourceLinked="0"/>
              <c:spPr>
                <a:noFill/>
                <a:ln>
                  <a:noFill/>
                </a:ln>
              </c:spPr>
              <c:txPr>
                <a:bodyPr wrap="none"/>
                <a:lstStyle/>
                <a:p>
                  <a:pPr>
                    <a:defRPr sz="1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B62-4E6A-A4BD-3B10A03302A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-1.5</c:v>
                </c:pt>
                <c:pt idx="1">
                  <c:v>-5</c:v>
                </c:pt>
              </c:numCache>
            </c:numRef>
          </c:val>
          <c:extLst>
            <c:ext xmlns:c16="http://schemas.microsoft.com/office/drawing/2014/chart" uri="{C3380CC4-5D6E-409C-BE32-E72D297353CC}">
              <c16:uniqueId val="{00000002-2B62-4E6A-A4BD-3B10A03302A6}"/>
            </c:ext>
          </c:extLst>
        </c:ser>
        <c:dLbls>
          <c:showLegendKey val="0"/>
          <c:showVal val="0"/>
          <c:showCatName val="0"/>
          <c:showSerName val="0"/>
          <c:showPercent val="0"/>
          <c:showBubbleSize val="0"/>
        </c:dLbls>
        <c:gapWidth val="60"/>
        <c:overlap val="100"/>
        <c:axId val="216076991"/>
        <c:axId val="1"/>
      </c:barChart>
      <c:catAx>
        <c:axId val="216076991"/>
        <c:scaling>
          <c:orientation val="minMax"/>
        </c:scaling>
        <c:delete val="0"/>
        <c:axPos val="t"/>
        <c:majorGridlines>
          <c:spPr>
            <a:ln>
              <a:noFill/>
            </a:ln>
          </c:spPr>
        </c:majorGridlines>
        <c:majorTickMark val="none"/>
        <c:minorTickMark val="none"/>
        <c:tickLblPos val="none"/>
        <c:spPr>
          <a:ln w="9525" algn="ctr">
            <a:solidFill>
              <a:srgbClr val="7F7F7F"/>
            </a:solidFill>
            <a:prstDash val="solid"/>
          </a:ln>
        </c:spPr>
        <c:crossAx val="1"/>
        <c:crosses val="max"/>
        <c:auto val="0"/>
        <c:lblAlgn val="ctr"/>
        <c:lblOffset val="100"/>
        <c:noMultiLvlLbl val="0"/>
      </c:catAx>
      <c:valAx>
        <c:axId val="1"/>
        <c:scaling>
          <c:orientation val="minMax"/>
          <c:max val="0"/>
          <c:min val="-5"/>
        </c:scaling>
        <c:delete val="1"/>
        <c:axPos val="l"/>
        <c:numFmt formatCode="General" sourceLinked="1"/>
        <c:majorTickMark val="out"/>
        <c:minorTickMark val="none"/>
        <c:tickLblPos val="nextTo"/>
        <c:crossAx val="216076991"/>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4.vml.rels><?xml version="1.0" encoding="UTF-8" standalone="yes"?>
<Relationships xmlns="http://schemas.openxmlformats.org/package/2006/relationships"><Relationship Id="rId1" Type="http://schemas.openxmlformats.org/officeDocument/2006/relationships/image" Target="NULL"/></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7840" cy="466435"/>
          </a:xfrm>
          <a:prstGeom prst="rect">
            <a:avLst/>
          </a:prstGeom>
        </p:spPr>
        <p:txBody>
          <a:bodyPr vert="horz" lIns="92492" tIns="46246" rIns="92492" bIns="46246" rtlCol="0"/>
          <a:lstStyle>
            <a:lvl1pPr algn="l">
              <a:defRPr sz="1200"/>
            </a:lvl1pPr>
          </a:lstStyle>
          <a:p>
            <a:endParaRPr lang="en-US" sz="800" dirty="0"/>
          </a:p>
        </p:txBody>
      </p:sp>
      <p:sp>
        <p:nvSpPr>
          <p:cNvPr id="3" name="Date Placeholder 2"/>
          <p:cNvSpPr>
            <a:spLocks noGrp="1"/>
          </p:cNvSpPr>
          <p:nvPr>
            <p:ph type="dt" sz="quarter" idx="1"/>
          </p:nvPr>
        </p:nvSpPr>
        <p:spPr>
          <a:xfrm>
            <a:off x="3970941" y="3"/>
            <a:ext cx="3037840" cy="466435"/>
          </a:xfrm>
          <a:prstGeom prst="rect">
            <a:avLst/>
          </a:prstGeom>
        </p:spPr>
        <p:txBody>
          <a:bodyPr vert="horz" lIns="92492" tIns="46246" rIns="92492" bIns="46246" rtlCol="0"/>
          <a:lstStyle>
            <a:lvl1pPr algn="r">
              <a:defRPr sz="1200"/>
            </a:lvl1pPr>
          </a:lstStyle>
          <a:p>
            <a:fld id="{57691E93-EF64-46CC-85E2-BBB5BEDB9501}" type="datetimeFigureOut">
              <a:rPr lang="en-US" sz="800"/>
              <a:t>10/29/2020</a:t>
            </a:fld>
            <a:endParaRPr lang="en-US" sz="800" dirty="0"/>
          </a:p>
        </p:txBody>
      </p:sp>
      <p:sp>
        <p:nvSpPr>
          <p:cNvPr id="4" name="Footer Placeholder 3"/>
          <p:cNvSpPr>
            <a:spLocks noGrp="1"/>
          </p:cNvSpPr>
          <p:nvPr>
            <p:ph type="ftr" sz="quarter" idx="2"/>
          </p:nvPr>
        </p:nvSpPr>
        <p:spPr>
          <a:xfrm>
            <a:off x="2" y="8829970"/>
            <a:ext cx="3037840" cy="466434"/>
          </a:xfrm>
          <a:prstGeom prst="rect">
            <a:avLst/>
          </a:prstGeom>
        </p:spPr>
        <p:txBody>
          <a:bodyPr vert="horz" lIns="92492" tIns="46246" rIns="92492" bIns="46246" rtlCol="0" anchor="b"/>
          <a:lstStyle>
            <a:lvl1pPr algn="l">
              <a:defRPr sz="1200"/>
            </a:lvl1pPr>
          </a:lstStyle>
          <a:p>
            <a:endParaRPr lang="en-US" sz="800" dirty="0"/>
          </a:p>
        </p:txBody>
      </p:sp>
      <p:sp>
        <p:nvSpPr>
          <p:cNvPr id="5" name="Slide Number Placeholder 4"/>
          <p:cNvSpPr>
            <a:spLocks noGrp="1"/>
          </p:cNvSpPr>
          <p:nvPr>
            <p:ph type="sldNum" sz="quarter" idx="3"/>
          </p:nvPr>
        </p:nvSpPr>
        <p:spPr>
          <a:xfrm>
            <a:off x="3970941" y="8829970"/>
            <a:ext cx="3037840" cy="466434"/>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dirty="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1" y="4439530"/>
            <a:ext cx="7008778" cy="48568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dirty="0"/>
          </a:p>
        </p:txBody>
      </p:sp>
      <p:sp>
        <p:nvSpPr>
          <p:cNvPr id="2" name="Header Placeholder 1"/>
          <p:cNvSpPr>
            <a:spLocks noGrp="1"/>
          </p:cNvSpPr>
          <p:nvPr>
            <p:ph type="hdr" sz="quarter"/>
          </p:nvPr>
        </p:nvSpPr>
        <p:spPr>
          <a:xfrm>
            <a:off x="83143" y="3"/>
            <a:ext cx="2954699" cy="466435"/>
          </a:xfrm>
          <a:prstGeom prst="rect">
            <a:avLst/>
          </a:prstGeom>
        </p:spPr>
        <p:txBody>
          <a:bodyPr vert="horz" lIns="92492" tIns="46246" rIns="92492" bIns="46246" rtlCol="0"/>
          <a:lstStyle>
            <a:lvl1pPr algn="l">
              <a:defRPr sz="1400"/>
            </a:lvl1pPr>
          </a:lstStyle>
          <a:p>
            <a:endParaRPr lang="en-US" dirty="0"/>
          </a:p>
        </p:txBody>
      </p:sp>
      <p:sp>
        <p:nvSpPr>
          <p:cNvPr id="4" name="Slide Image Placeholder 3"/>
          <p:cNvSpPr>
            <a:spLocks noGrp="1" noRot="1" noChangeAspect="1"/>
          </p:cNvSpPr>
          <p:nvPr>
            <p:ph type="sldImg" idx="2"/>
          </p:nvPr>
        </p:nvSpPr>
        <p:spPr>
          <a:xfrm>
            <a:off x="163513" y="577850"/>
            <a:ext cx="6665912" cy="3749675"/>
          </a:xfrm>
          <a:prstGeom prst="rect">
            <a:avLst/>
          </a:prstGeom>
          <a:noFill/>
          <a:ln w="9525">
            <a:solidFill>
              <a:schemeClr val="bg2"/>
            </a:solidFill>
          </a:ln>
        </p:spPr>
        <p:txBody>
          <a:bodyPr vert="horz" lIns="92492" tIns="46246" rIns="92492" bIns="46246" rtlCol="0" anchor="ctr"/>
          <a:lstStyle/>
          <a:p>
            <a:endParaRPr lang="en-US" dirty="0"/>
          </a:p>
        </p:txBody>
      </p:sp>
      <p:sp>
        <p:nvSpPr>
          <p:cNvPr id="6" name="Footer Placeholder 5"/>
          <p:cNvSpPr>
            <a:spLocks noGrp="1"/>
          </p:cNvSpPr>
          <p:nvPr>
            <p:ph type="ftr" sz="quarter" idx="4"/>
          </p:nvPr>
        </p:nvSpPr>
        <p:spPr>
          <a:xfrm>
            <a:off x="83143" y="8801208"/>
            <a:ext cx="2954699" cy="466434"/>
          </a:xfrm>
          <a:prstGeom prst="rect">
            <a:avLst/>
          </a:prstGeom>
        </p:spPr>
        <p:txBody>
          <a:bodyPr vert="horz" lIns="92492" tIns="46246" rIns="92492" bIns="46246" rtlCol="0" anchor="b"/>
          <a:lstStyle>
            <a:lvl1pPr algn="l">
              <a:defRPr sz="1400"/>
            </a:lvl1pPr>
          </a:lstStyle>
          <a:p>
            <a:endParaRPr lang="en-US" dirty="0"/>
          </a:p>
        </p:txBody>
      </p:sp>
      <p:sp>
        <p:nvSpPr>
          <p:cNvPr id="7" name="Slide Number Placeholder 6"/>
          <p:cNvSpPr>
            <a:spLocks noGrp="1"/>
          </p:cNvSpPr>
          <p:nvPr>
            <p:ph type="sldNum" sz="quarter" idx="5"/>
          </p:nvPr>
        </p:nvSpPr>
        <p:spPr>
          <a:xfrm>
            <a:off x="3970941" y="8801208"/>
            <a:ext cx="2945302" cy="466434"/>
          </a:xfrm>
          <a:prstGeom prst="rect">
            <a:avLst/>
          </a:prstGeom>
        </p:spPr>
        <p:txBody>
          <a:bodyPr vert="horz" lIns="92492" tIns="46246" rIns="92492" bIns="46246" rtlCol="0" anchor="b"/>
          <a:lstStyle>
            <a:lvl1pPr algn="r">
              <a:defRPr sz="1400"/>
            </a:lvl1pPr>
          </a:lstStyle>
          <a:p>
            <a:r>
              <a:rPr lang="en-US" dirty="0"/>
              <a:t>Notes view: </a:t>
            </a:r>
            <a:fld id="{128CEAFE-FA94-43E5-B0FF-D47E1CCDD1B4}" type="slidenum">
              <a:rPr lang="en-US" smtClean="0"/>
              <a:pPr/>
              <a:t>‹#›</a:t>
            </a:fld>
            <a:endParaRPr lang="en-US" dirty="0"/>
          </a:p>
        </p:txBody>
      </p:sp>
      <p:sp>
        <p:nvSpPr>
          <p:cNvPr id="5" name="Notes Placeholder 4"/>
          <p:cNvSpPr>
            <a:spLocks noGrp="1"/>
          </p:cNvSpPr>
          <p:nvPr>
            <p:ph type="body" sz="quarter" idx="3"/>
          </p:nvPr>
        </p:nvSpPr>
        <p:spPr>
          <a:xfrm>
            <a:off x="261771" y="4745447"/>
            <a:ext cx="6469091" cy="3793564"/>
          </a:xfrm>
          <a:prstGeom prst="rect">
            <a:avLst/>
          </a:prstGeom>
        </p:spPr>
        <p:txBody>
          <a:bodyPr vert="horz" lIns="92492" tIns="46246" rIns="92492" bIns="4624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idx="1"/>
          </p:nvPr>
        </p:nvSpPr>
        <p:spPr>
          <a:xfrm>
            <a:off x="3971173" y="0"/>
            <a:ext cx="3037627" cy="466578"/>
          </a:xfrm>
          <a:prstGeom prst="rect">
            <a:avLst/>
          </a:prstGeom>
        </p:spPr>
        <p:txBody>
          <a:bodyPr vert="horz" lIns="91440" tIns="45720" rIns="91440" bIns="45720" rtlCol="0"/>
          <a:lstStyle>
            <a:lvl1pPr algn="r">
              <a:defRPr sz="1200"/>
            </a:lvl1pPr>
          </a:lstStyle>
          <a:p>
            <a:fld id="{F2C7CF5F-7CF3-4DF3-838A-EE34544862CC}" type="datetimeFigureOut">
              <a:rPr lang="en-US" smtClean="0"/>
              <a:t>10/29/2020</a:t>
            </a:fld>
            <a:endParaRPr lang="en-US" dirty="0"/>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9"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577850"/>
            <a:ext cx="6662738" cy="3748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0</a:t>
            </a:fld>
            <a:endParaRPr lang="en-US" dirty="0"/>
          </a:p>
        </p:txBody>
      </p:sp>
    </p:spTree>
    <p:extLst>
      <p:ext uri="{BB962C8B-B14F-4D97-AF65-F5344CB8AC3E}">
        <p14:creationId xmlns:p14="http://schemas.microsoft.com/office/powerpoint/2010/main" val="2023883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12</a:t>
            </a:fld>
            <a:endParaRPr lang="en-US" dirty="0"/>
          </a:p>
        </p:txBody>
      </p:sp>
    </p:spTree>
    <p:extLst>
      <p:ext uri="{BB962C8B-B14F-4D97-AF65-F5344CB8AC3E}">
        <p14:creationId xmlns:p14="http://schemas.microsoft.com/office/powerpoint/2010/main" val="1638095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13</a:t>
            </a:fld>
            <a:endParaRPr lang="en-US" dirty="0"/>
          </a:p>
        </p:txBody>
      </p:sp>
    </p:spTree>
    <p:extLst>
      <p:ext uri="{BB962C8B-B14F-4D97-AF65-F5344CB8AC3E}">
        <p14:creationId xmlns:p14="http://schemas.microsoft.com/office/powerpoint/2010/main" val="4273064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15</a:t>
            </a:fld>
            <a:endParaRPr lang="en-US" dirty="0"/>
          </a:p>
        </p:txBody>
      </p:sp>
    </p:spTree>
    <p:extLst>
      <p:ext uri="{BB962C8B-B14F-4D97-AF65-F5344CB8AC3E}">
        <p14:creationId xmlns:p14="http://schemas.microsoft.com/office/powerpoint/2010/main" val="339254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620713"/>
            <a:ext cx="7162800" cy="4029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2</a:t>
            </a:fld>
            <a:endParaRPr lang="en-US" dirty="0"/>
          </a:p>
        </p:txBody>
      </p:sp>
    </p:spTree>
    <p:extLst>
      <p:ext uri="{BB962C8B-B14F-4D97-AF65-F5344CB8AC3E}">
        <p14:creationId xmlns:p14="http://schemas.microsoft.com/office/powerpoint/2010/main" val="4255460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3</a:t>
            </a:fld>
            <a:endParaRPr lang="en-US" dirty="0"/>
          </a:p>
        </p:txBody>
      </p:sp>
    </p:spTree>
    <p:extLst>
      <p:ext uri="{BB962C8B-B14F-4D97-AF65-F5344CB8AC3E}">
        <p14:creationId xmlns:p14="http://schemas.microsoft.com/office/powerpoint/2010/main" val="372423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620713"/>
            <a:ext cx="7161213" cy="4029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4</a:t>
            </a:fld>
            <a:endParaRPr lang="en-US" dirty="0"/>
          </a:p>
        </p:txBody>
      </p:sp>
    </p:spTree>
    <p:extLst>
      <p:ext uri="{BB962C8B-B14F-4D97-AF65-F5344CB8AC3E}">
        <p14:creationId xmlns:p14="http://schemas.microsoft.com/office/powerpoint/2010/main" val="4031136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623888"/>
            <a:ext cx="7213601" cy="4057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5</a:t>
            </a:fld>
            <a:endParaRPr lang="en-US" dirty="0"/>
          </a:p>
        </p:txBody>
      </p:sp>
    </p:spTree>
    <p:extLst>
      <p:ext uri="{BB962C8B-B14F-4D97-AF65-F5344CB8AC3E}">
        <p14:creationId xmlns:p14="http://schemas.microsoft.com/office/powerpoint/2010/main" val="209952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6</a:t>
            </a:fld>
            <a:endParaRPr lang="en-US" dirty="0"/>
          </a:p>
        </p:txBody>
      </p:sp>
    </p:spTree>
    <p:extLst>
      <p:ext uri="{BB962C8B-B14F-4D97-AF65-F5344CB8AC3E}">
        <p14:creationId xmlns:p14="http://schemas.microsoft.com/office/powerpoint/2010/main" val="2156523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7</a:t>
            </a:fld>
            <a:endParaRPr lang="en-US" dirty="0"/>
          </a:p>
        </p:txBody>
      </p:sp>
    </p:spTree>
    <p:extLst>
      <p:ext uri="{BB962C8B-B14F-4D97-AF65-F5344CB8AC3E}">
        <p14:creationId xmlns:p14="http://schemas.microsoft.com/office/powerpoint/2010/main" val="4227093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9</a:t>
            </a:fld>
            <a:endParaRPr lang="en-US" dirty="0"/>
          </a:p>
        </p:txBody>
      </p:sp>
    </p:spTree>
    <p:extLst>
      <p:ext uri="{BB962C8B-B14F-4D97-AF65-F5344CB8AC3E}">
        <p14:creationId xmlns:p14="http://schemas.microsoft.com/office/powerpoint/2010/main" val="3609731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10</a:t>
            </a:fld>
            <a:endParaRPr lang="en-US" dirty="0"/>
          </a:p>
        </p:txBody>
      </p:sp>
    </p:spTree>
    <p:extLst>
      <p:ext uri="{BB962C8B-B14F-4D97-AF65-F5344CB8AC3E}">
        <p14:creationId xmlns:p14="http://schemas.microsoft.com/office/powerpoint/2010/main" val="171287331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4.xml"/><Relationship Id="rId7" Type="http://schemas.openxmlformats.org/officeDocument/2006/relationships/oleObject" Target="../embeddings/oleObject2.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slideMaster" Target="../slideMasters/slideMaster1.xml"/><Relationship Id="rId5" Type="http://schemas.openxmlformats.org/officeDocument/2006/relationships/tags" Target="../tags/tag6.xml"/><Relationship Id="rId10" Type="http://schemas.openxmlformats.org/officeDocument/2006/relationships/image" Target="../media/image4.jpeg"/><Relationship Id="rId4" Type="http://schemas.openxmlformats.org/officeDocument/2006/relationships/tags" Target="../tags/tag5.xml"/><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3.bin"/></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7.emf"/><Relationship Id="rId4" Type="http://schemas.openxmlformats.org/officeDocument/2006/relationships/oleObject" Target="../embeddings/oleObject4.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tags" Target="../tags/tag10.xml"/><Relationship Id="rId7" Type="http://schemas.openxmlformats.org/officeDocument/2006/relationships/image" Target="../media/image2.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3.xml"/><Relationship Id="rId7" Type="http://schemas.openxmlformats.org/officeDocument/2006/relationships/oleObject" Target="../embeddings/oleObject6.bin"/><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slideMaster" Target="../slideMasters/slideMaster1.xml"/><Relationship Id="rId5" Type="http://schemas.openxmlformats.org/officeDocument/2006/relationships/tags" Target="../tags/tag15.xml"/><Relationship Id="rId10" Type="http://schemas.openxmlformats.org/officeDocument/2006/relationships/image" Target="../media/image4.jpeg"/><Relationship Id="rId4" Type="http://schemas.openxmlformats.org/officeDocument/2006/relationships/tags" Target="../tags/tag14.xml"/><Relationship Id="rId9"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7.v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oleObject" Target="../embeddings/oleObject7.bin"/></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tags" Target="../tags/tag19.xml"/><Relationship Id="rId7" Type="http://schemas.openxmlformats.org/officeDocument/2006/relationships/image" Target="../media/image2.emf"/><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Master" Target="../slideMasters/slideMaster1.xml"/><Relationship Id="rId4" Type="http://schemas.openxmlformats.org/officeDocument/2006/relationships/tags" Target="../tags/tag2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17.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vmlDrawing" Target="../drawings/vmlDrawing18.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8561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46" name="think-cell Slide" r:id="rId7" imgW="384" imgH="384" progId="TCLayout.ActiveDocument.1">
                  <p:embed/>
                </p:oleObj>
              </mc:Choice>
              <mc:Fallback>
                <p:oleObj name="think-cell Slide" r:id="rId7" imgW="384" imgH="384"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9" cstate="print">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4"/>
            </p:custDataLst>
          </p:nvPr>
        </p:nvPicPr>
        <p:blipFill rotWithShape="1">
          <a:blip r:embed="rId10" cstate="print">
            <a:extLst>
              <a:ext uri="{28A0092B-C50C-407E-A947-70E740481C1C}">
                <a14:useLocalDpi xmlns:a14="http://schemas.microsoft.com/office/drawing/2010/main"/>
              </a:ext>
            </a:extLst>
          </a:blip>
          <a:srcRect/>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
        <p:nvSpPr>
          <p:cNvPr id="33" name="Freeform 32"/>
          <p:cNvSpPr>
            <a:spLocks noChangeAspect="1"/>
          </p:cNvSpPr>
          <p:nvPr userDrawn="1">
            <p:custDataLst>
              <p:tags r:id="rId5"/>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6000"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19543"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chemeClr val="bg1"/>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2526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1812" name="think-cell Slide" r:id="rId4" imgW="324" imgH="324" progId="TCLayout.ActiveDocument.1">
                  <p:embed/>
                </p:oleObj>
              </mc:Choice>
              <mc:Fallback>
                <p:oleObj name="think-cell Slide" r:id="rId4" imgW="324" imgH="32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chemeClr val="bg1"/>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chemeClr val="bg1"/>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26197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3859" name="think-cell Slide" r:id="rId4" imgW="324" imgH="324" progId="TCLayout.ActiveDocument.1">
                  <p:embed/>
                </p:oleObj>
              </mc:Choice>
              <mc:Fallback>
                <p:oleObj name="think-cell Slide" r:id="rId4" imgW="324" imgH="32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6" cstate="print">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35369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28" name="think-cell Slide" r:id="rId6" imgW="384" imgH="384" progId="TCLayout.ActiveDocument.1">
                  <p:embed/>
                </p:oleObj>
              </mc:Choice>
              <mc:Fallback>
                <p:oleObj name="think-cell Slide" r:id="rId6" imgW="384" imgH="384"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sp>
        <p:nvSpPr>
          <p:cNvPr id="7" name="Freeform 6"/>
          <p:cNvSpPr>
            <a:spLocks noChangeAspect="1"/>
          </p:cNvSpPr>
          <p:nvPr userDrawn="1">
            <p:custDataLst>
              <p:tags r:id="rId4"/>
            </p:custDataLst>
          </p:nvPr>
        </p:nvSpPr>
        <p:spPr bwMode="auto">
          <a:xfrm>
            <a:off x="2676858"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654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170" name="think-cell Slide" r:id="rId7" imgW="384" imgH="384" progId="TCLayout.ActiveDocument.1">
                  <p:embed/>
                </p:oleObj>
              </mc:Choice>
              <mc:Fallback>
                <p:oleObj name="think-cell Slide" r:id="rId7" imgW="384" imgH="384"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9" cstate="print">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4"/>
            </p:custDataLst>
          </p:nvPr>
        </p:nvPicPr>
        <p:blipFill rotWithShape="1">
          <a:blip r:embed="rId10" cstate="print">
            <a:extLst>
              <a:ext uri="{28A0092B-C50C-407E-A947-70E740481C1C}">
                <a14:useLocalDpi xmlns:a14="http://schemas.microsoft.com/office/drawing/2010/main"/>
              </a:ext>
            </a:extLst>
          </a:blip>
          <a:srcRect/>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sp>
        <p:nvSpPr>
          <p:cNvPr id="13" name="Freeform 12"/>
          <p:cNvSpPr>
            <a:spLocks noChangeAspect="1"/>
          </p:cNvSpPr>
          <p:nvPr userDrawn="1">
            <p:custDataLst>
              <p:tags r:id="rId5"/>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730003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404340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795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2836" name="think-cell Slide" r:id="rId4" imgW="324" imgH="324" progId="TCLayout.ActiveDocument.1">
                  <p:embed/>
                </p:oleObj>
              </mc:Choice>
              <mc:Fallback>
                <p:oleObj name="think-cell Slide" r:id="rId4" imgW="324" imgH="32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66580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905" name="think-cell Slide" r:id="rId4" imgW="384" imgH="384" progId="TCLayout.ActiveDocument.1">
                  <p:embed/>
                </p:oleObj>
              </mc:Choice>
              <mc:Fallback>
                <p:oleObj name="think-cell Slide" r:id="rId4" imgW="384" imgH="38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pic>
        <p:nvPicPr>
          <p:cNvPr id="7" name="Picture 6"/>
          <p:cNvPicPr>
            <a:picLocks noChangeAspect="1"/>
          </p:cNvPicPr>
          <p:nvPr userDrawn="1"/>
        </p:nvPicPr>
        <p:blipFill rotWithShape="1">
          <a:blip r:embed="rId6" cstate="print">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9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5382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50" name="think-cell Slide" r:id="rId6" imgW="384" imgH="384" progId="TCLayout.ActiveDocument.1">
                  <p:embed/>
                </p:oleObj>
              </mc:Choice>
              <mc:Fallback>
                <p:oleObj name="think-cell Slide" r:id="rId6" imgW="384" imgH="384"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sp>
        <p:nvSpPr>
          <p:cNvPr id="10" name="Freeform 9"/>
          <p:cNvSpPr>
            <a:spLocks noChangeAspect="1"/>
          </p:cNvSpPr>
          <p:nvPr userDrawn="1">
            <p:custDataLst>
              <p:tags r:id="rId4"/>
            </p:custDataLst>
          </p:nvPr>
        </p:nvSpPr>
        <p:spPr bwMode="auto">
          <a:xfrm>
            <a:off x="2676857"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1111"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j-lt"/>
              </a:rPr>
              <a:t>Agenda</a:t>
            </a:r>
          </a:p>
        </p:txBody>
      </p:sp>
    </p:spTree>
    <p:extLst>
      <p:ext uri="{BB962C8B-B14F-4D97-AF65-F5344CB8AC3E}">
        <p14:creationId xmlns:p14="http://schemas.microsoft.com/office/powerpoint/2010/main" val="257031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63492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2135"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7292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3159"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077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418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227019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207"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Agenda</a:t>
            </a: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40061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623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725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827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cstate="print">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78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930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rgbClr val="FFFFFF"/>
          </a:soli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359226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5149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vmlDrawing" Target="../drawings/vmlDrawing1.v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0"/>
            </p:custDataLst>
            <p:extLst>
              <p:ext uri="{D42A27DB-BD31-4B8C-83A1-F6EECF244321}">
                <p14:modId xmlns:p14="http://schemas.microsoft.com/office/powerpoint/2010/main" val="1194141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6523" name="think-cell Slide" r:id="rId71" imgW="270" imgH="270" progId="TCLayout.ActiveDocument.1">
                  <p:embed/>
                </p:oleObj>
              </mc:Choice>
              <mc:Fallback>
                <p:oleObj name="think-cell Slide" r:id="rId71" imgW="270" imgH="270" progId="TCLayout.ActiveDocument.1">
                  <p:embed/>
                  <p:pic>
                    <p:nvPicPr>
                      <p:cNvPr id="0" name=""/>
                      <p:cNvPicPr/>
                      <p:nvPr/>
                    </p:nvPicPr>
                    <p:blipFill>
                      <a:blip r:embed="rId72"/>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086" r:id="rId2"/>
    <p:sldLayoutId id="2147485183" r:id="rId3"/>
    <p:sldLayoutId id="2147485158" r:id="rId4"/>
    <p:sldLayoutId id="2147485113" r:id="rId5"/>
    <p:sldLayoutId id="2147485114" r:id="rId6"/>
    <p:sldLayoutId id="2147485154" r:id="rId7"/>
    <p:sldLayoutId id="2147485162" r:id="rId8"/>
    <p:sldLayoutId id="2147485149" r:id="rId9"/>
    <p:sldLayoutId id="2147485087" r:id="rId10"/>
    <p:sldLayoutId id="2147485112" r:id="rId11"/>
    <p:sldLayoutId id="2147485155" r:id="rId12"/>
    <p:sldLayoutId id="2147485164" r:id="rId13"/>
    <p:sldLayoutId id="2147485109" r:id="rId14"/>
    <p:sldLayoutId id="2147485165" r:id="rId15"/>
    <p:sldLayoutId id="2147485110" r:id="rId16"/>
    <p:sldLayoutId id="2147485166" r:id="rId17"/>
    <p:sldLayoutId id="2147485156" r:id="rId18"/>
    <p:sldLayoutId id="2147485167" r:id="rId19"/>
    <p:sldLayoutId id="2147485108" r:id="rId20"/>
    <p:sldLayoutId id="2147485107" r:id="rId21"/>
    <p:sldLayoutId id="2147485106" r:id="rId22"/>
    <p:sldLayoutId id="2147485090" r:id="rId23"/>
    <p:sldLayoutId id="2147485091" r:id="rId24"/>
    <p:sldLayoutId id="2147485092" r:id="rId25"/>
    <p:sldLayoutId id="2147485093" r:id="rId26"/>
    <p:sldLayoutId id="2147485116" r:id="rId27"/>
    <p:sldLayoutId id="2147485161" r:id="rId28"/>
    <p:sldLayoutId id="2147485159" r:id="rId29"/>
    <p:sldLayoutId id="2147485119" r:id="rId30"/>
    <p:sldLayoutId id="2147485184" r:id="rId31"/>
    <p:sldLayoutId id="2147485137" r:id="rId32"/>
    <p:sldLayoutId id="2147485120" r:id="rId33"/>
    <p:sldLayoutId id="2147485121" r:id="rId34"/>
    <p:sldLayoutId id="2147485141" r:id="rId35"/>
    <p:sldLayoutId id="2147485163" r:id="rId36"/>
    <p:sldLayoutId id="2147485139" r:id="rId37"/>
    <p:sldLayoutId id="2147485140" r:id="rId38"/>
    <p:sldLayoutId id="2147485122" r:id="rId39"/>
    <p:sldLayoutId id="2147485123" r:id="rId40"/>
    <p:sldLayoutId id="2147485151" r:id="rId41"/>
    <p:sldLayoutId id="2147485168" r:id="rId42"/>
    <p:sldLayoutId id="2147485127" r:id="rId43"/>
    <p:sldLayoutId id="2147485169" r:id="rId44"/>
    <p:sldLayoutId id="2147485126" r:id="rId45"/>
    <p:sldLayoutId id="2147485170" r:id="rId46"/>
    <p:sldLayoutId id="2147485153" r:id="rId47"/>
    <p:sldLayoutId id="2147485171" r:id="rId48"/>
    <p:sldLayoutId id="2147485128" r:id="rId49"/>
    <p:sldLayoutId id="2147485129" r:id="rId50"/>
    <p:sldLayoutId id="2147485130" r:id="rId51"/>
    <p:sldLayoutId id="2147485131" r:id="rId52"/>
    <p:sldLayoutId id="2147485145" r:id="rId53"/>
    <p:sldLayoutId id="2147485133" r:id="rId54"/>
    <p:sldLayoutId id="2147485144" r:id="rId55"/>
    <p:sldLayoutId id="2147485134" r:id="rId56"/>
    <p:sldLayoutId id="2147485146" r:id="rId57"/>
    <p:sldLayoutId id="2147485160" r:id="rId58"/>
    <p:sldLayoutId id="2147485172" r:id="rId59"/>
    <p:sldLayoutId id="2147485173" r:id="rId60"/>
    <p:sldLayoutId id="2147485174" r:id="rId61"/>
    <p:sldLayoutId id="2147485175" r:id="rId62"/>
    <p:sldLayoutId id="2147485176" r:id="rId63"/>
    <p:sldLayoutId id="2147485177" r:id="rId64"/>
    <p:sldLayoutId id="2147485178" r:id="rId65"/>
    <p:sldLayoutId id="2147485179" r:id="rId66"/>
    <p:sldLayoutId id="2147485180"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2.emf"/><Relationship Id="rId2" Type="http://schemas.openxmlformats.org/officeDocument/2006/relationships/tags" Target="../tags/tag32.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image" Target="../media/image13.emf"/><Relationship Id="rId2" Type="http://schemas.openxmlformats.org/officeDocument/2006/relationships/tags" Target="../tags/tag98.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notesSlide" Target="../notesSlides/notesSlide8.xml"/><Relationship Id="rId4"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tags" Target="../tags/tag101.xml"/><Relationship Id="rId7" Type="http://schemas.openxmlformats.org/officeDocument/2006/relationships/image" Target="../media/image12.emf"/><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tags" Target="../tags/tag100.xml"/><Relationship Id="rId16" Type="http://schemas.openxmlformats.org/officeDocument/2006/relationships/image" Target="../media/image49.png"/><Relationship Id="rId1" Type="http://schemas.openxmlformats.org/officeDocument/2006/relationships/vmlDrawing" Target="../drawings/vmlDrawing29.vml"/><Relationship Id="rId6" Type="http://schemas.openxmlformats.org/officeDocument/2006/relationships/oleObject" Target="../embeddings/oleObject29.bin"/><Relationship Id="rId11" Type="http://schemas.openxmlformats.org/officeDocument/2006/relationships/image" Target="../media/image44.jpeg"/><Relationship Id="rId5" Type="http://schemas.openxmlformats.org/officeDocument/2006/relationships/notesSlide" Target="../notesSlides/notesSlide9.xml"/><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slideLayout" Target="../slideLayouts/slideLayout30.xml"/><Relationship Id="rId9" Type="http://schemas.openxmlformats.org/officeDocument/2006/relationships/image" Target="../media/image42.png"/><Relationship Id="rId14"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6.png"/><Relationship Id="rId3" Type="http://schemas.openxmlformats.org/officeDocument/2006/relationships/tags" Target="../tags/tag103.xml"/><Relationship Id="rId7" Type="http://schemas.openxmlformats.org/officeDocument/2006/relationships/image" Target="../media/image51.png"/><Relationship Id="rId12" Type="http://schemas.openxmlformats.org/officeDocument/2006/relationships/image" Target="../media/image55.jpeg"/><Relationship Id="rId2" Type="http://schemas.openxmlformats.org/officeDocument/2006/relationships/tags" Target="../tags/tag102.xml"/><Relationship Id="rId16" Type="http://schemas.openxmlformats.org/officeDocument/2006/relationships/image" Target="../media/image59.png"/><Relationship Id="rId1" Type="http://schemas.openxmlformats.org/officeDocument/2006/relationships/vmlDrawing" Target="../drawings/vmlDrawing30.vml"/><Relationship Id="rId6" Type="http://schemas.openxmlformats.org/officeDocument/2006/relationships/image" Target="../media/image12.emf"/><Relationship Id="rId11" Type="http://schemas.openxmlformats.org/officeDocument/2006/relationships/image" Target="../media/image54.png"/><Relationship Id="rId5" Type="http://schemas.openxmlformats.org/officeDocument/2006/relationships/oleObject" Target="../embeddings/oleObject30.bin"/><Relationship Id="rId15" Type="http://schemas.openxmlformats.org/officeDocument/2006/relationships/image" Target="../media/image58.jpeg"/><Relationship Id="rId10" Type="http://schemas.openxmlformats.org/officeDocument/2006/relationships/image" Target="../media/image53.png"/><Relationship Id="rId4" Type="http://schemas.openxmlformats.org/officeDocument/2006/relationships/slideLayout" Target="../slideLayouts/slideLayout30.xml"/><Relationship Id="rId9" Type="http://schemas.openxmlformats.org/officeDocument/2006/relationships/image" Target="../media/image52.bin"/><Relationship Id="rId14"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12.emf"/><Relationship Id="rId2" Type="http://schemas.openxmlformats.org/officeDocument/2006/relationships/tags" Target="../tags/tag104.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notesSlide" Target="../notesSlides/notesSlide10.xml"/><Relationship Id="rId4"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63.jpeg"/><Relationship Id="rId18" Type="http://schemas.openxmlformats.org/officeDocument/2006/relationships/hyperlink" Target="mailto:Lui,%20Vincent%20%3cLui.Vincent@BCG.com%3e" TargetMode="External"/><Relationship Id="rId26" Type="http://schemas.openxmlformats.org/officeDocument/2006/relationships/image" Target="../media/image69.jpeg"/><Relationship Id="rId3" Type="http://schemas.openxmlformats.org/officeDocument/2006/relationships/tags" Target="../tags/tag107.xml"/><Relationship Id="rId21" Type="http://schemas.openxmlformats.org/officeDocument/2006/relationships/hyperlink" Target="mailto:Bokkerink,%20Marcus%20%3cBokkerink.Marcus@bcg.com%3e" TargetMode="External"/><Relationship Id="rId7" Type="http://schemas.openxmlformats.org/officeDocument/2006/relationships/image" Target="../media/image16.emf"/><Relationship Id="rId12" Type="http://schemas.openxmlformats.org/officeDocument/2006/relationships/hyperlink" Target="mailto:Wald,%20Dan%20%3cWald.Dan@bcg.com%3e" TargetMode="External"/><Relationship Id="rId17" Type="http://schemas.openxmlformats.org/officeDocument/2006/relationships/image" Target="../media/image66.jpg"/><Relationship Id="rId25" Type="http://schemas.openxmlformats.org/officeDocument/2006/relationships/hyperlink" Target="mailto:Richet,%20Clement%20%3cRichet.Clement@bcg.com%3e" TargetMode="External"/><Relationship Id="rId2" Type="http://schemas.openxmlformats.org/officeDocument/2006/relationships/tags" Target="../tags/tag106.xml"/><Relationship Id="rId16" Type="http://schemas.openxmlformats.org/officeDocument/2006/relationships/hyperlink" Target="mailto:Shinall,%20Phillip%20%3cshinall.phillip@bcg.com%3e" TargetMode="External"/><Relationship Id="rId20" Type="http://schemas.openxmlformats.org/officeDocument/2006/relationships/hyperlink" Target="mailto:Edelstein,%20Peri%20%3cEdelstein.Peri@bcg.com%3e" TargetMode="External"/><Relationship Id="rId1" Type="http://schemas.openxmlformats.org/officeDocument/2006/relationships/vmlDrawing" Target="../drawings/vmlDrawing32.vml"/><Relationship Id="rId6" Type="http://schemas.openxmlformats.org/officeDocument/2006/relationships/oleObject" Target="../embeddings/oleObject32.bin"/><Relationship Id="rId11" Type="http://schemas.openxmlformats.org/officeDocument/2006/relationships/image" Target="../media/image62.jpg"/><Relationship Id="rId24" Type="http://schemas.openxmlformats.org/officeDocument/2006/relationships/hyperlink" Target="mailto:Gamber,%20Matt%20%3cGamber.Matt@bcg.com%3e" TargetMode="External"/><Relationship Id="rId5" Type="http://schemas.openxmlformats.org/officeDocument/2006/relationships/notesSlide" Target="../notesSlides/notesSlide11.xml"/><Relationship Id="rId15" Type="http://schemas.openxmlformats.org/officeDocument/2006/relationships/image" Target="../media/image65.jpg"/><Relationship Id="rId23" Type="http://schemas.openxmlformats.org/officeDocument/2006/relationships/hyperlink" Target="mailto:Elodie%20Teboul%20%3cteboul.elodie@bcg.com%3e" TargetMode="External"/><Relationship Id="rId10" Type="http://schemas.openxmlformats.org/officeDocument/2006/relationships/image" Target="../media/image61.jpg"/><Relationship Id="rId19" Type="http://schemas.openxmlformats.org/officeDocument/2006/relationships/image" Target="../media/image67.jpeg"/><Relationship Id="rId4" Type="http://schemas.openxmlformats.org/officeDocument/2006/relationships/slideLayout" Target="../slideLayouts/slideLayout3.xml"/><Relationship Id="rId9" Type="http://schemas.openxmlformats.org/officeDocument/2006/relationships/hyperlink" Target="mailto:Sajdeh,%20Rohan%20%3cSajdeh.Rohan@bcg.com%3e" TargetMode="External"/><Relationship Id="rId14" Type="http://schemas.openxmlformats.org/officeDocument/2006/relationships/image" Target="../media/image64.jpg"/><Relationship Id="rId22" Type="http://schemas.openxmlformats.org/officeDocument/2006/relationships/image" Target="../media/image68.jpg"/><Relationship Id="rId27" Type="http://schemas.openxmlformats.org/officeDocument/2006/relationships/hyperlink" Target="mailto:Christopher%20Foley%20%3cFoley.Christopher@bcg.com%3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8" Type="http://schemas.openxmlformats.org/officeDocument/2006/relationships/hyperlink" Target="mailto:Shinall.Phillip@bcg.com" TargetMode="External"/><Relationship Id="rId3" Type="http://schemas.openxmlformats.org/officeDocument/2006/relationships/tags" Target="../tags/tag35.xml"/><Relationship Id="rId7" Type="http://schemas.openxmlformats.org/officeDocument/2006/relationships/hyperlink" Target="https://connect.bcg.com/future-of-fmcg/" TargetMode="External"/><Relationship Id="rId2" Type="http://schemas.openxmlformats.org/officeDocument/2006/relationships/tags" Target="../tags/tag34.xml"/><Relationship Id="rId1" Type="http://schemas.openxmlformats.org/officeDocument/2006/relationships/vmlDrawing" Target="../drawings/vmlDrawing20.vml"/><Relationship Id="rId6" Type="http://schemas.openxmlformats.org/officeDocument/2006/relationships/image" Target="../media/image13.emf"/><Relationship Id="rId5" Type="http://schemas.openxmlformats.org/officeDocument/2006/relationships/oleObject" Target="../embeddings/oleObject20.bin"/><Relationship Id="rId4"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14.emf"/><Relationship Id="rId2" Type="http://schemas.openxmlformats.org/officeDocument/2006/relationships/tags" Target="../tags/tag36.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tags" Target="../tags/tag62.xml"/><Relationship Id="rId3" Type="http://schemas.openxmlformats.org/officeDocument/2006/relationships/tags" Target="../tags/tag39.xml"/><Relationship Id="rId21" Type="http://schemas.openxmlformats.org/officeDocument/2006/relationships/tags" Target="../tags/tag57.xml"/><Relationship Id="rId34" Type="http://schemas.openxmlformats.org/officeDocument/2006/relationships/chart" Target="../charts/chart1.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tags" Target="../tags/tag61.xml"/><Relationship Id="rId33" Type="http://schemas.openxmlformats.org/officeDocument/2006/relationships/image" Target="../media/image15.emf"/><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29" Type="http://schemas.openxmlformats.org/officeDocument/2006/relationships/tags" Target="../tags/tag65.xml"/><Relationship Id="rId1" Type="http://schemas.openxmlformats.org/officeDocument/2006/relationships/vmlDrawing" Target="../drawings/vmlDrawing22.v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tags" Target="../tags/tag60.xml"/><Relationship Id="rId32" Type="http://schemas.openxmlformats.org/officeDocument/2006/relationships/oleObject" Target="../embeddings/oleObject22.bin"/><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tags" Target="../tags/tag59.xml"/><Relationship Id="rId28" Type="http://schemas.openxmlformats.org/officeDocument/2006/relationships/tags" Target="../tags/tag64.xml"/><Relationship Id="rId10" Type="http://schemas.openxmlformats.org/officeDocument/2006/relationships/tags" Target="../tags/tag46.xml"/><Relationship Id="rId19" Type="http://schemas.openxmlformats.org/officeDocument/2006/relationships/tags" Target="../tags/tag55.xml"/><Relationship Id="rId31" Type="http://schemas.openxmlformats.org/officeDocument/2006/relationships/notesSlide" Target="../notesSlides/notesSlide3.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tags" Target="../tags/tag58.xml"/><Relationship Id="rId27" Type="http://schemas.openxmlformats.org/officeDocument/2006/relationships/tags" Target="../tags/tag63.xml"/><Relationship Id="rId30" Type="http://schemas.openxmlformats.org/officeDocument/2006/relationships/slideLayout" Target="../slideLayouts/slideLayout30.xml"/><Relationship Id="rId35"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tags" Target="../tags/tag67.xml"/><Relationship Id="rId7" Type="http://schemas.openxmlformats.org/officeDocument/2006/relationships/image" Target="../media/image16.emf"/><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tags" Target="../tags/tag66.xml"/><Relationship Id="rId16" Type="http://schemas.openxmlformats.org/officeDocument/2006/relationships/image" Target="../media/image25.jpeg"/><Relationship Id="rId20" Type="http://schemas.openxmlformats.org/officeDocument/2006/relationships/image" Target="../media/image29.png"/><Relationship Id="rId1" Type="http://schemas.openxmlformats.org/officeDocument/2006/relationships/vmlDrawing" Target="../drawings/vmlDrawing23.vml"/><Relationship Id="rId6" Type="http://schemas.openxmlformats.org/officeDocument/2006/relationships/oleObject" Target="../embeddings/oleObject23.bin"/><Relationship Id="rId11" Type="http://schemas.openxmlformats.org/officeDocument/2006/relationships/image" Target="../media/image20.png"/><Relationship Id="rId5" Type="http://schemas.openxmlformats.org/officeDocument/2006/relationships/notesSlide" Target="../notesSlides/notesSlide4.xml"/><Relationship Id="rId15" Type="http://schemas.openxmlformats.org/officeDocument/2006/relationships/image" Target="../media/image24.png"/><Relationship Id="rId10" Type="http://schemas.openxmlformats.org/officeDocument/2006/relationships/image" Target="../media/image19.jpeg"/><Relationship Id="rId19" Type="http://schemas.openxmlformats.org/officeDocument/2006/relationships/image" Target="../media/image28.png"/><Relationship Id="rId4" Type="http://schemas.openxmlformats.org/officeDocument/2006/relationships/slideLayout" Target="../slideLayouts/slideLayout30.xml"/><Relationship Id="rId9" Type="http://schemas.openxmlformats.org/officeDocument/2006/relationships/image" Target="../media/image18.pn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oleObject" Target="../embeddings/oleObject24.bin"/><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notesSlide" Target="../notesSlides/notesSlide5.xml"/><Relationship Id="rId2" Type="http://schemas.openxmlformats.org/officeDocument/2006/relationships/tags" Target="../tags/tag68.xml"/><Relationship Id="rId16" Type="http://schemas.openxmlformats.org/officeDocument/2006/relationships/slideLayout" Target="../slideLayouts/slideLayout2.xml"/><Relationship Id="rId20" Type="http://schemas.openxmlformats.org/officeDocument/2006/relationships/chart" Target="../charts/chart3.xml"/><Relationship Id="rId1" Type="http://schemas.openxmlformats.org/officeDocument/2006/relationships/vmlDrawing" Target="../drawings/vmlDrawing24.v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tags" Target="../tags/tag81.xml"/><Relationship Id="rId10" Type="http://schemas.openxmlformats.org/officeDocument/2006/relationships/tags" Target="../tags/tag76.xml"/><Relationship Id="rId19" Type="http://schemas.openxmlformats.org/officeDocument/2006/relationships/image" Target="NUL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s>
</file>

<file path=ppt/slides/_rels/slide7.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notesSlide" Target="../notesSlides/notesSlide6.xml"/><Relationship Id="rId18" Type="http://schemas.openxmlformats.org/officeDocument/2006/relationships/image" Target="../media/image30.jpeg"/><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slideLayout" Target="../slideLayouts/slideLayout30.xml"/><Relationship Id="rId17" Type="http://schemas.openxmlformats.org/officeDocument/2006/relationships/image" Target="../media/image17.png"/><Relationship Id="rId2" Type="http://schemas.openxmlformats.org/officeDocument/2006/relationships/tags" Target="../tags/tag82.xml"/><Relationship Id="rId16" Type="http://schemas.openxmlformats.org/officeDocument/2006/relationships/chart" Target="../charts/chart4.xml"/><Relationship Id="rId20" Type="http://schemas.openxmlformats.org/officeDocument/2006/relationships/image" Target="../media/image31.png"/><Relationship Id="rId1" Type="http://schemas.openxmlformats.org/officeDocument/2006/relationships/vmlDrawing" Target="../drawings/vmlDrawing25.v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5" Type="http://schemas.openxmlformats.org/officeDocument/2006/relationships/image" Target="../media/image13.emf"/><Relationship Id="rId10" Type="http://schemas.openxmlformats.org/officeDocument/2006/relationships/tags" Target="../tags/tag90.xml"/><Relationship Id="rId19" Type="http://schemas.openxmlformats.org/officeDocument/2006/relationships/image" Target="../media/image20.png"/><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oleObject" Target="../embeddings/oleObject25.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5.jpeg"/><Relationship Id="rId3" Type="http://schemas.openxmlformats.org/officeDocument/2006/relationships/tags" Target="../tags/tag93.xml"/><Relationship Id="rId7" Type="http://schemas.openxmlformats.org/officeDocument/2006/relationships/notesSlide" Target="../notesSlides/notesSlide7.xml"/><Relationship Id="rId12" Type="http://schemas.openxmlformats.org/officeDocument/2006/relationships/image" Target="../media/image34.png"/><Relationship Id="rId2" Type="http://schemas.openxmlformats.org/officeDocument/2006/relationships/tags" Target="../tags/tag92.xml"/><Relationship Id="rId1" Type="http://schemas.openxmlformats.org/officeDocument/2006/relationships/vmlDrawing" Target="../drawings/vmlDrawing26.vml"/><Relationship Id="rId6" Type="http://schemas.openxmlformats.org/officeDocument/2006/relationships/slideLayout" Target="../slideLayouts/slideLayout18.xml"/><Relationship Id="rId11" Type="http://schemas.openxmlformats.org/officeDocument/2006/relationships/image" Target="../media/image33.jpeg"/><Relationship Id="rId5" Type="http://schemas.openxmlformats.org/officeDocument/2006/relationships/tags" Target="../tags/tag95.xml"/><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tags" Target="../tags/tag94.xml"/><Relationship Id="rId9" Type="http://schemas.openxmlformats.org/officeDocument/2006/relationships/image" Target="../media/image12.emf"/><Relationship Id="rId14" Type="http://schemas.openxmlformats.org/officeDocument/2006/relationships/image" Target="../media/image36.jpe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tags" Target="../tags/tag97.xml"/><Relationship Id="rId7" Type="http://schemas.openxmlformats.org/officeDocument/2006/relationships/image" Target="../media/image38.jpeg"/><Relationship Id="rId12" Type="http://schemas.openxmlformats.org/officeDocument/2006/relationships/image" Target="../media/image37.jpeg"/><Relationship Id="rId2" Type="http://schemas.openxmlformats.org/officeDocument/2006/relationships/tags" Target="../tags/tag96.xml"/><Relationship Id="rId1" Type="http://schemas.openxmlformats.org/officeDocument/2006/relationships/vmlDrawing" Target="../drawings/vmlDrawing27.vml"/><Relationship Id="rId6" Type="http://schemas.openxmlformats.org/officeDocument/2006/relationships/image" Target="../media/image13.emf"/><Relationship Id="rId11" Type="http://schemas.openxmlformats.org/officeDocument/2006/relationships/image" Target="../media/image40.jpeg"/><Relationship Id="rId5" Type="http://schemas.openxmlformats.org/officeDocument/2006/relationships/oleObject" Target="../embeddings/oleObject27.bin"/><Relationship Id="rId10" Type="http://schemas.openxmlformats.org/officeDocument/2006/relationships/image" Target="../media/image39.jpeg"/><Relationship Id="rId4" Type="http://schemas.openxmlformats.org/officeDocument/2006/relationships/slideLayout" Target="../slideLayouts/slideLayout30.xml"/><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42826151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270" name="think-cell Slide" r:id="rId6" imgW="471" imgH="472" progId="TCLayout.ActiveDocument.1">
                  <p:embed/>
                </p:oleObj>
              </mc:Choice>
              <mc:Fallback>
                <p:oleObj name="think-cell Slide" r:id="rId6" imgW="471" imgH="472" progId="TCLayout.ActiveDocument.1">
                  <p:embed/>
                  <p:pic>
                    <p:nvPicPr>
                      <p:cNvPr id="9" name="Objec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3000"/>
              </a:lnSpc>
              <a:spcBef>
                <a:spcPct val="0"/>
              </a:spcBef>
              <a:spcAft>
                <a:spcPct val="0"/>
              </a:spcAft>
            </a:pPr>
            <a:endParaRPr lang="en-GB" sz="40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3" name="Text Placeholder 2"/>
          <p:cNvSpPr>
            <a:spLocks noGrp="1"/>
          </p:cNvSpPr>
          <p:nvPr>
            <p:ph type="body" sz="quarter" idx="12"/>
          </p:nvPr>
        </p:nvSpPr>
        <p:spPr/>
        <p:txBody>
          <a:bodyPr/>
          <a:lstStyle/>
          <a:p>
            <a:r>
              <a:rPr lang="en-US" dirty="0"/>
              <a:t>October 2020</a:t>
            </a:r>
          </a:p>
        </p:txBody>
      </p:sp>
      <p:sp>
        <p:nvSpPr>
          <p:cNvPr id="4" name="Subtitle 3"/>
          <p:cNvSpPr>
            <a:spLocks noGrp="1"/>
          </p:cNvSpPr>
          <p:nvPr>
            <p:ph type="subTitle" idx="1"/>
          </p:nvPr>
        </p:nvSpPr>
        <p:spPr>
          <a:xfrm>
            <a:off x="1117415" y="5399034"/>
            <a:ext cx="6868800" cy="436195"/>
          </a:xfrm>
        </p:spPr>
        <p:txBody>
          <a:bodyPr/>
          <a:lstStyle/>
          <a:p>
            <a:r>
              <a:rPr lang="en-US" dirty="0"/>
              <a:t>Executive summary</a:t>
            </a:r>
          </a:p>
        </p:txBody>
      </p:sp>
      <p:sp>
        <p:nvSpPr>
          <p:cNvPr id="5" name="Title 4"/>
          <p:cNvSpPr>
            <a:spLocks noGrp="1"/>
          </p:cNvSpPr>
          <p:nvPr>
            <p:ph type="ctrTitle"/>
          </p:nvPr>
        </p:nvSpPr>
        <p:spPr>
          <a:xfrm>
            <a:off x="1117415" y="1886242"/>
            <a:ext cx="7330300" cy="3138423"/>
          </a:xfrm>
        </p:spPr>
        <p:txBody>
          <a:bodyPr>
            <a:normAutofit/>
          </a:bodyPr>
          <a:lstStyle/>
          <a:p>
            <a:r>
              <a:rPr lang="en-US" sz="4000" dirty="0"/>
              <a:t>Fast-moving consumer goods:  </a:t>
            </a:r>
            <a:r>
              <a:rPr lang="en-GB" sz="4000" dirty="0"/>
              <a:t>Driving value creation in an</a:t>
            </a:r>
            <a:br>
              <a:rPr lang="en-GB" sz="4000" dirty="0"/>
            </a:br>
            <a:r>
              <a:rPr lang="en-GB" sz="4000" dirty="0"/>
              <a:t>era of disruption</a:t>
            </a:r>
            <a:endParaRPr lang="en-US" sz="3600" dirty="0"/>
          </a:p>
        </p:txBody>
      </p:sp>
      <p:sp>
        <p:nvSpPr>
          <p:cNvPr id="7" name="Freeform 5"/>
          <p:cNvSpPr>
            <a:spLocks noChangeAspect="1" noEditPoints="1"/>
          </p:cNvSpPr>
          <p:nvPr/>
        </p:nvSpPr>
        <p:spPr bwMode="auto">
          <a:xfrm>
            <a:off x="9275121" y="5563478"/>
            <a:ext cx="2219674" cy="914400"/>
          </a:xfrm>
          <a:custGeom>
            <a:avLst/>
            <a:gdLst>
              <a:gd name="T0" fmla="*/ 395 w 395"/>
              <a:gd name="T1" fmla="*/ 73 h 160"/>
              <a:gd name="T2" fmla="*/ 363 w 395"/>
              <a:gd name="T3" fmla="*/ 67 h 160"/>
              <a:gd name="T4" fmla="*/ 323 w 395"/>
              <a:gd name="T5" fmla="*/ 81 h 160"/>
              <a:gd name="T6" fmla="*/ 361 w 395"/>
              <a:gd name="T7" fmla="*/ 96 h 160"/>
              <a:gd name="T8" fmla="*/ 318 w 395"/>
              <a:gd name="T9" fmla="*/ 130 h 160"/>
              <a:gd name="T10" fmla="*/ 270 w 395"/>
              <a:gd name="T11" fmla="*/ 80 h 160"/>
              <a:gd name="T12" fmla="*/ 318 w 395"/>
              <a:gd name="T13" fmla="*/ 31 h 160"/>
              <a:gd name="T14" fmla="*/ 349 w 395"/>
              <a:gd name="T15" fmla="*/ 41 h 160"/>
              <a:gd name="T16" fmla="*/ 365 w 395"/>
              <a:gd name="T17" fmla="*/ 14 h 160"/>
              <a:gd name="T18" fmla="*/ 319 w 395"/>
              <a:gd name="T19" fmla="*/ 0 h 160"/>
              <a:gd name="T20" fmla="*/ 261 w 395"/>
              <a:gd name="T21" fmla="*/ 23 h 160"/>
              <a:gd name="T22" fmla="*/ 219 w 395"/>
              <a:gd name="T23" fmla="*/ 115 h 160"/>
              <a:gd name="T24" fmla="*/ 184 w 395"/>
              <a:gd name="T25" fmla="*/ 129 h 160"/>
              <a:gd name="T26" fmla="*/ 134 w 395"/>
              <a:gd name="T27" fmla="*/ 80 h 160"/>
              <a:gd name="T28" fmla="*/ 184 w 395"/>
              <a:gd name="T29" fmla="*/ 30 h 160"/>
              <a:gd name="T30" fmla="*/ 214 w 395"/>
              <a:gd name="T31" fmla="*/ 40 h 160"/>
              <a:gd name="T32" fmla="*/ 231 w 395"/>
              <a:gd name="T33" fmla="*/ 14 h 160"/>
              <a:gd name="T34" fmla="*/ 184 w 395"/>
              <a:gd name="T35" fmla="*/ 0 h 160"/>
              <a:gd name="T36" fmla="*/ 118 w 395"/>
              <a:gd name="T37" fmla="*/ 33 h 160"/>
              <a:gd name="T38" fmla="*/ 72 w 395"/>
              <a:gd name="T39" fmla="*/ 3 h 160"/>
              <a:gd name="T40" fmla="*/ 0 w 395"/>
              <a:gd name="T41" fmla="*/ 3 h 160"/>
              <a:gd name="T42" fmla="*/ 0 w 395"/>
              <a:gd name="T43" fmla="*/ 157 h 160"/>
              <a:gd name="T44" fmla="*/ 105 w 395"/>
              <a:gd name="T45" fmla="*/ 150 h 160"/>
              <a:gd name="T46" fmla="*/ 149 w 395"/>
              <a:gd name="T47" fmla="*/ 153 h 160"/>
              <a:gd name="T48" fmla="*/ 222 w 395"/>
              <a:gd name="T49" fmla="*/ 151 h 160"/>
              <a:gd name="T50" fmla="*/ 278 w 395"/>
              <a:gd name="T51" fmla="*/ 151 h 160"/>
              <a:gd name="T52" fmla="*/ 373 w 395"/>
              <a:gd name="T53" fmla="*/ 137 h 160"/>
              <a:gd name="T54" fmla="*/ 33 w 395"/>
              <a:gd name="T55" fmla="*/ 65 h 160"/>
              <a:gd name="T56" fmla="*/ 71 w 395"/>
              <a:gd name="T57" fmla="*/ 32 h 160"/>
              <a:gd name="T58" fmla="*/ 88 w 395"/>
              <a:gd name="T59" fmla="*/ 48 h 160"/>
              <a:gd name="T60" fmla="*/ 71 w 395"/>
              <a:gd name="T61" fmla="*/ 65 h 160"/>
              <a:gd name="T62" fmla="*/ 33 w 395"/>
              <a:gd name="T63" fmla="*/ 65 h 160"/>
              <a:gd name="T64" fmla="*/ 33 w 395"/>
              <a:gd name="T65" fmla="*/ 93 h 160"/>
              <a:gd name="T66" fmla="*/ 92 w 395"/>
              <a:gd name="T67" fmla="*/ 98 h 160"/>
              <a:gd name="T68" fmla="*/ 92 w 395"/>
              <a:gd name="T69" fmla="*/ 123 h 160"/>
              <a:gd name="T70" fmla="*/ 56 w 395"/>
              <a:gd name="T71" fmla="*/ 1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5" h="160">
                <a:moveTo>
                  <a:pt x="395" y="80"/>
                </a:moveTo>
                <a:cubicBezTo>
                  <a:pt x="395" y="78"/>
                  <a:pt x="395" y="75"/>
                  <a:pt x="395" y="73"/>
                </a:cubicBezTo>
                <a:cubicBezTo>
                  <a:pt x="395" y="71"/>
                  <a:pt x="395" y="69"/>
                  <a:pt x="394" y="67"/>
                </a:cubicBezTo>
                <a:cubicBezTo>
                  <a:pt x="363" y="67"/>
                  <a:pt x="363" y="67"/>
                  <a:pt x="363" y="67"/>
                </a:cubicBezTo>
                <a:cubicBezTo>
                  <a:pt x="332" y="67"/>
                  <a:pt x="332" y="67"/>
                  <a:pt x="332" y="67"/>
                </a:cubicBezTo>
                <a:cubicBezTo>
                  <a:pt x="323" y="81"/>
                  <a:pt x="323" y="81"/>
                  <a:pt x="323" y="81"/>
                </a:cubicBezTo>
                <a:cubicBezTo>
                  <a:pt x="313" y="96"/>
                  <a:pt x="313" y="96"/>
                  <a:pt x="313" y="96"/>
                </a:cubicBezTo>
                <a:cubicBezTo>
                  <a:pt x="361" y="96"/>
                  <a:pt x="361" y="96"/>
                  <a:pt x="361" y="96"/>
                </a:cubicBezTo>
                <a:cubicBezTo>
                  <a:pt x="358" y="106"/>
                  <a:pt x="353" y="114"/>
                  <a:pt x="346" y="120"/>
                </a:cubicBezTo>
                <a:cubicBezTo>
                  <a:pt x="338" y="126"/>
                  <a:pt x="329" y="130"/>
                  <a:pt x="318" y="130"/>
                </a:cubicBezTo>
                <a:cubicBezTo>
                  <a:pt x="305" y="130"/>
                  <a:pt x="292" y="124"/>
                  <a:pt x="284" y="115"/>
                </a:cubicBezTo>
                <a:cubicBezTo>
                  <a:pt x="275" y="106"/>
                  <a:pt x="270" y="93"/>
                  <a:pt x="270" y="80"/>
                </a:cubicBezTo>
                <a:cubicBezTo>
                  <a:pt x="270" y="66"/>
                  <a:pt x="275" y="54"/>
                  <a:pt x="284" y="45"/>
                </a:cubicBezTo>
                <a:cubicBezTo>
                  <a:pt x="293" y="36"/>
                  <a:pt x="305" y="31"/>
                  <a:pt x="318" y="31"/>
                </a:cubicBezTo>
                <a:cubicBezTo>
                  <a:pt x="324" y="31"/>
                  <a:pt x="330" y="32"/>
                  <a:pt x="335" y="33"/>
                </a:cubicBezTo>
                <a:cubicBezTo>
                  <a:pt x="340" y="35"/>
                  <a:pt x="345" y="37"/>
                  <a:pt x="349" y="41"/>
                </a:cubicBezTo>
                <a:cubicBezTo>
                  <a:pt x="357" y="27"/>
                  <a:pt x="357" y="27"/>
                  <a:pt x="357" y="27"/>
                </a:cubicBezTo>
                <a:cubicBezTo>
                  <a:pt x="365" y="14"/>
                  <a:pt x="365" y="14"/>
                  <a:pt x="365" y="14"/>
                </a:cubicBezTo>
                <a:cubicBezTo>
                  <a:pt x="359" y="10"/>
                  <a:pt x="352" y="6"/>
                  <a:pt x="344" y="4"/>
                </a:cubicBezTo>
                <a:cubicBezTo>
                  <a:pt x="336" y="1"/>
                  <a:pt x="328" y="0"/>
                  <a:pt x="319" y="0"/>
                </a:cubicBezTo>
                <a:cubicBezTo>
                  <a:pt x="307" y="0"/>
                  <a:pt x="296" y="2"/>
                  <a:pt x="286" y="6"/>
                </a:cubicBezTo>
                <a:cubicBezTo>
                  <a:pt x="277" y="10"/>
                  <a:pt x="268" y="16"/>
                  <a:pt x="261" y="23"/>
                </a:cubicBezTo>
                <a:cubicBezTo>
                  <a:pt x="244" y="40"/>
                  <a:pt x="239" y="57"/>
                  <a:pt x="236" y="73"/>
                </a:cubicBezTo>
                <a:cubicBezTo>
                  <a:pt x="232" y="89"/>
                  <a:pt x="230" y="103"/>
                  <a:pt x="219" y="115"/>
                </a:cubicBezTo>
                <a:cubicBezTo>
                  <a:pt x="214" y="119"/>
                  <a:pt x="209" y="123"/>
                  <a:pt x="203" y="126"/>
                </a:cubicBezTo>
                <a:cubicBezTo>
                  <a:pt x="197" y="128"/>
                  <a:pt x="191" y="129"/>
                  <a:pt x="184" y="129"/>
                </a:cubicBezTo>
                <a:cubicBezTo>
                  <a:pt x="170" y="129"/>
                  <a:pt x="158" y="124"/>
                  <a:pt x="149" y="115"/>
                </a:cubicBezTo>
                <a:cubicBezTo>
                  <a:pt x="140" y="106"/>
                  <a:pt x="134" y="93"/>
                  <a:pt x="134" y="80"/>
                </a:cubicBezTo>
                <a:cubicBezTo>
                  <a:pt x="134" y="67"/>
                  <a:pt x="140" y="54"/>
                  <a:pt x="149" y="45"/>
                </a:cubicBezTo>
                <a:cubicBezTo>
                  <a:pt x="158" y="36"/>
                  <a:pt x="170" y="31"/>
                  <a:pt x="184" y="30"/>
                </a:cubicBezTo>
                <a:cubicBezTo>
                  <a:pt x="190" y="31"/>
                  <a:pt x="195" y="31"/>
                  <a:pt x="200" y="33"/>
                </a:cubicBezTo>
                <a:cubicBezTo>
                  <a:pt x="205" y="35"/>
                  <a:pt x="210" y="37"/>
                  <a:pt x="214" y="40"/>
                </a:cubicBezTo>
                <a:cubicBezTo>
                  <a:pt x="222" y="27"/>
                  <a:pt x="222" y="27"/>
                  <a:pt x="222" y="27"/>
                </a:cubicBezTo>
                <a:cubicBezTo>
                  <a:pt x="231" y="14"/>
                  <a:pt x="231" y="14"/>
                  <a:pt x="231" y="14"/>
                </a:cubicBezTo>
                <a:cubicBezTo>
                  <a:pt x="224" y="9"/>
                  <a:pt x="217" y="6"/>
                  <a:pt x="209" y="3"/>
                </a:cubicBezTo>
                <a:cubicBezTo>
                  <a:pt x="202" y="1"/>
                  <a:pt x="193" y="0"/>
                  <a:pt x="184" y="0"/>
                </a:cubicBezTo>
                <a:cubicBezTo>
                  <a:pt x="170" y="0"/>
                  <a:pt x="157" y="3"/>
                  <a:pt x="146" y="9"/>
                </a:cubicBezTo>
                <a:cubicBezTo>
                  <a:pt x="135" y="15"/>
                  <a:pt x="125" y="23"/>
                  <a:pt x="118" y="33"/>
                </a:cubicBezTo>
                <a:cubicBezTo>
                  <a:pt x="115" y="25"/>
                  <a:pt x="109" y="17"/>
                  <a:pt x="101" y="12"/>
                </a:cubicBezTo>
                <a:cubicBezTo>
                  <a:pt x="93" y="6"/>
                  <a:pt x="83" y="3"/>
                  <a:pt x="72" y="3"/>
                </a:cubicBezTo>
                <a:cubicBezTo>
                  <a:pt x="36" y="3"/>
                  <a:pt x="36" y="3"/>
                  <a:pt x="36" y="3"/>
                </a:cubicBezTo>
                <a:cubicBezTo>
                  <a:pt x="0" y="3"/>
                  <a:pt x="0" y="3"/>
                  <a:pt x="0" y="3"/>
                </a:cubicBezTo>
                <a:cubicBezTo>
                  <a:pt x="0" y="80"/>
                  <a:pt x="0" y="80"/>
                  <a:pt x="0" y="80"/>
                </a:cubicBezTo>
                <a:cubicBezTo>
                  <a:pt x="0" y="157"/>
                  <a:pt x="0" y="157"/>
                  <a:pt x="0" y="157"/>
                </a:cubicBezTo>
                <a:cubicBezTo>
                  <a:pt x="79" y="157"/>
                  <a:pt x="79" y="157"/>
                  <a:pt x="79" y="157"/>
                </a:cubicBezTo>
                <a:cubicBezTo>
                  <a:pt x="89" y="157"/>
                  <a:pt x="98" y="154"/>
                  <a:pt x="105" y="150"/>
                </a:cubicBezTo>
                <a:cubicBezTo>
                  <a:pt x="113" y="146"/>
                  <a:pt x="119" y="140"/>
                  <a:pt x="123" y="133"/>
                </a:cubicBezTo>
                <a:cubicBezTo>
                  <a:pt x="130" y="142"/>
                  <a:pt x="139" y="148"/>
                  <a:pt x="149" y="153"/>
                </a:cubicBezTo>
                <a:cubicBezTo>
                  <a:pt x="159" y="157"/>
                  <a:pt x="171" y="160"/>
                  <a:pt x="183" y="160"/>
                </a:cubicBezTo>
                <a:cubicBezTo>
                  <a:pt x="197" y="160"/>
                  <a:pt x="210" y="157"/>
                  <a:pt x="222" y="151"/>
                </a:cubicBezTo>
                <a:cubicBezTo>
                  <a:pt x="233" y="145"/>
                  <a:pt x="243" y="136"/>
                  <a:pt x="250" y="126"/>
                </a:cubicBezTo>
                <a:cubicBezTo>
                  <a:pt x="257" y="136"/>
                  <a:pt x="267" y="145"/>
                  <a:pt x="278" y="151"/>
                </a:cubicBezTo>
                <a:cubicBezTo>
                  <a:pt x="290" y="157"/>
                  <a:pt x="303" y="160"/>
                  <a:pt x="317" y="160"/>
                </a:cubicBezTo>
                <a:cubicBezTo>
                  <a:pt x="339" y="160"/>
                  <a:pt x="359" y="151"/>
                  <a:pt x="373" y="137"/>
                </a:cubicBezTo>
                <a:cubicBezTo>
                  <a:pt x="387" y="122"/>
                  <a:pt x="395" y="102"/>
                  <a:pt x="395" y="80"/>
                </a:cubicBezTo>
                <a:close/>
                <a:moveTo>
                  <a:pt x="33" y="65"/>
                </a:moveTo>
                <a:cubicBezTo>
                  <a:pt x="33" y="32"/>
                  <a:pt x="33" y="32"/>
                  <a:pt x="33" y="32"/>
                </a:cubicBezTo>
                <a:cubicBezTo>
                  <a:pt x="71" y="32"/>
                  <a:pt x="71" y="32"/>
                  <a:pt x="71" y="32"/>
                </a:cubicBezTo>
                <a:cubicBezTo>
                  <a:pt x="76" y="32"/>
                  <a:pt x="80" y="34"/>
                  <a:pt x="83" y="36"/>
                </a:cubicBezTo>
                <a:cubicBezTo>
                  <a:pt x="86" y="39"/>
                  <a:pt x="88" y="44"/>
                  <a:pt x="88" y="48"/>
                </a:cubicBezTo>
                <a:cubicBezTo>
                  <a:pt x="88" y="53"/>
                  <a:pt x="86" y="57"/>
                  <a:pt x="83" y="60"/>
                </a:cubicBezTo>
                <a:cubicBezTo>
                  <a:pt x="80" y="64"/>
                  <a:pt x="76" y="65"/>
                  <a:pt x="71" y="65"/>
                </a:cubicBezTo>
                <a:cubicBezTo>
                  <a:pt x="52" y="65"/>
                  <a:pt x="52" y="65"/>
                  <a:pt x="52" y="65"/>
                </a:cubicBezTo>
                <a:cubicBezTo>
                  <a:pt x="33" y="65"/>
                  <a:pt x="33" y="65"/>
                  <a:pt x="33" y="65"/>
                </a:cubicBezTo>
                <a:close/>
                <a:moveTo>
                  <a:pt x="33" y="128"/>
                </a:moveTo>
                <a:cubicBezTo>
                  <a:pt x="33" y="93"/>
                  <a:pt x="33" y="93"/>
                  <a:pt x="33" y="93"/>
                </a:cubicBezTo>
                <a:cubicBezTo>
                  <a:pt x="79" y="93"/>
                  <a:pt x="79" y="93"/>
                  <a:pt x="79" y="93"/>
                </a:cubicBezTo>
                <a:cubicBezTo>
                  <a:pt x="84" y="93"/>
                  <a:pt x="88" y="95"/>
                  <a:pt x="92" y="98"/>
                </a:cubicBezTo>
                <a:cubicBezTo>
                  <a:pt x="95" y="101"/>
                  <a:pt x="97" y="106"/>
                  <a:pt x="97" y="111"/>
                </a:cubicBezTo>
                <a:cubicBezTo>
                  <a:pt x="97" y="116"/>
                  <a:pt x="95" y="120"/>
                  <a:pt x="92" y="123"/>
                </a:cubicBezTo>
                <a:cubicBezTo>
                  <a:pt x="88" y="126"/>
                  <a:pt x="84" y="128"/>
                  <a:pt x="79" y="128"/>
                </a:cubicBezTo>
                <a:cubicBezTo>
                  <a:pt x="56" y="128"/>
                  <a:pt x="56" y="128"/>
                  <a:pt x="56" y="128"/>
                </a:cubicBezTo>
                <a:cubicBezTo>
                  <a:pt x="33" y="128"/>
                  <a:pt x="33" y="128"/>
                  <a:pt x="33" y="128"/>
                </a:cubicBez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4904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Object 59" hidden="1">
            <a:extLst>
              <a:ext uri="{FF2B5EF4-FFF2-40B4-BE49-F238E27FC236}">
                <a16:creationId xmlns:a16="http://schemas.microsoft.com/office/drawing/2014/main" id="{4C0F7858-43DB-4FE5-91CA-62C4244A2602}"/>
              </a:ext>
            </a:extLst>
          </p:cNvPr>
          <p:cNvGraphicFramePr>
            <a:graphicFrameLocks noChangeAspect="1"/>
          </p:cNvGraphicFramePr>
          <p:nvPr>
            <p:custDataLst>
              <p:tags r:id="rId2"/>
            </p:custDataLst>
            <p:extLst>
              <p:ext uri="{D42A27DB-BD31-4B8C-83A1-F6EECF244321}">
                <p14:modId xmlns:p14="http://schemas.microsoft.com/office/powerpoint/2010/main" val="610252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81" name="think-cell Slide" r:id="rId6" imgW="351" imgH="351" progId="TCLayout.ActiveDocument.1">
                  <p:embed/>
                </p:oleObj>
              </mc:Choice>
              <mc:Fallback>
                <p:oleObj name="think-cell Slide" r:id="rId6" imgW="351" imgH="351" progId="TCLayout.ActiveDocument.1">
                  <p:embed/>
                  <p:pic>
                    <p:nvPicPr>
                      <p:cNvPr id="60" name="Object 59" hidden="1">
                        <a:extLst>
                          <a:ext uri="{FF2B5EF4-FFF2-40B4-BE49-F238E27FC236}">
                            <a16:creationId xmlns:a16="http://schemas.microsoft.com/office/drawing/2014/main" id="{4C0F7858-43DB-4FE5-91CA-62C4244A260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1" name="Rectangle 60" hidden="1">
            <a:extLst>
              <a:ext uri="{FF2B5EF4-FFF2-40B4-BE49-F238E27FC236}">
                <a16:creationId xmlns:a16="http://schemas.microsoft.com/office/drawing/2014/main" id="{EEF7B447-57A9-4F30-A662-60D5EC70087E}"/>
              </a:ext>
            </a:extLst>
          </p:cNvPr>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8" name="Rectangle 17">
            <a:extLst>
              <a:ext uri="{FF2B5EF4-FFF2-40B4-BE49-F238E27FC236}">
                <a16:creationId xmlns:a16="http://schemas.microsoft.com/office/drawing/2014/main" id="{EDFD4C96-F0DC-4214-9DAE-3806BBB80318}"/>
              </a:ext>
            </a:extLst>
          </p:cNvPr>
          <p:cNvSpPr/>
          <p:nvPr/>
        </p:nvSpPr>
        <p:spPr>
          <a:xfrm>
            <a:off x="546459" y="1726595"/>
            <a:ext cx="3285312" cy="748507"/>
          </a:xfrm>
          <a:prstGeom prst="rect">
            <a:avLst/>
          </a:prstGeom>
          <a:solidFill>
            <a:srgbClr val="295E7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accent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rgbClr val="FFFFFF"/>
                </a:solidFill>
              </a:rPr>
              <a:t>Become an always-on</a:t>
            </a:r>
          </a:p>
          <a:p>
            <a:pPr algn="ctr"/>
            <a:r>
              <a:rPr lang="en-US" b="1" dirty="0">
                <a:solidFill>
                  <a:srgbClr val="FFFFFF"/>
                </a:solidFill>
              </a:rPr>
              <a:t>portfolio manager</a:t>
            </a:r>
          </a:p>
        </p:txBody>
      </p:sp>
      <p:sp>
        <p:nvSpPr>
          <p:cNvPr id="19" name="Rectangle 18">
            <a:extLst>
              <a:ext uri="{FF2B5EF4-FFF2-40B4-BE49-F238E27FC236}">
                <a16:creationId xmlns:a16="http://schemas.microsoft.com/office/drawing/2014/main" id="{AEB0F98E-5E02-49B9-8D3A-554FDE85F739}"/>
              </a:ext>
            </a:extLst>
          </p:cNvPr>
          <p:cNvSpPr/>
          <p:nvPr/>
        </p:nvSpPr>
        <p:spPr>
          <a:xfrm>
            <a:off x="546459" y="2640042"/>
            <a:ext cx="3285312" cy="748507"/>
          </a:xfrm>
          <a:prstGeom prst="rect">
            <a:avLst/>
          </a:prstGeom>
          <a:solidFill>
            <a:srgbClr val="03522D"/>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3522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rgbClr val="FFFFFF"/>
                </a:solidFill>
              </a:rPr>
              <a:t>Reinvent the demand model</a:t>
            </a:r>
          </a:p>
        </p:txBody>
      </p:sp>
      <p:sp>
        <p:nvSpPr>
          <p:cNvPr id="20" name="Rectangle 19">
            <a:extLst>
              <a:ext uri="{FF2B5EF4-FFF2-40B4-BE49-F238E27FC236}">
                <a16:creationId xmlns:a16="http://schemas.microsoft.com/office/drawing/2014/main" id="{F0716C84-448D-4976-B26A-6F6B434A55CC}"/>
              </a:ext>
            </a:extLst>
          </p:cNvPr>
          <p:cNvSpPr/>
          <p:nvPr/>
        </p:nvSpPr>
        <p:spPr>
          <a:xfrm>
            <a:off x="546459" y="4466936"/>
            <a:ext cx="3285312" cy="748507"/>
          </a:xfrm>
          <a:prstGeom prst="rect">
            <a:avLst/>
          </a:prstGeom>
          <a:solidFill>
            <a:srgbClr val="3EAD9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74320"/>
            <a:r>
              <a:rPr lang="en-US" b="1" dirty="0">
                <a:solidFill>
                  <a:srgbClr val="FFFFFF"/>
                </a:solidFill>
              </a:rPr>
              <a:t>Elevate the operating model</a:t>
            </a:r>
          </a:p>
        </p:txBody>
      </p:sp>
      <p:sp>
        <p:nvSpPr>
          <p:cNvPr id="21" name="Rectangle 20">
            <a:extLst>
              <a:ext uri="{FF2B5EF4-FFF2-40B4-BE49-F238E27FC236}">
                <a16:creationId xmlns:a16="http://schemas.microsoft.com/office/drawing/2014/main" id="{EFFE75D3-1989-45A0-8E64-0EF5A7C4EC10}"/>
              </a:ext>
            </a:extLst>
          </p:cNvPr>
          <p:cNvSpPr/>
          <p:nvPr/>
        </p:nvSpPr>
        <p:spPr>
          <a:xfrm>
            <a:off x="546459" y="3553489"/>
            <a:ext cx="3285312" cy="748507"/>
          </a:xfrm>
          <a:prstGeom prst="rect">
            <a:avLst/>
          </a:prstGeom>
          <a:solidFill>
            <a:srgbClr val="30C1D7"/>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74320">
              <a:buSzPct val="100000"/>
            </a:pPr>
            <a:r>
              <a:rPr lang="en-US" b="1" dirty="0">
                <a:solidFill>
                  <a:srgbClr val="FFFFFF"/>
                </a:solidFill>
              </a:rPr>
              <a:t>Digitize end-to-end capabilities</a:t>
            </a:r>
          </a:p>
        </p:txBody>
      </p:sp>
      <p:sp>
        <p:nvSpPr>
          <p:cNvPr id="22" name="Rectangle 21">
            <a:extLst>
              <a:ext uri="{FF2B5EF4-FFF2-40B4-BE49-F238E27FC236}">
                <a16:creationId xmlns:a16="http://schemas.microsoft.com/office/drawing/2014/main" id="{82253967-90CA-4423-992A-24E7A79B4905}"/>
              </a:ext>
            </a:extLst>
          </p:cNvPr>
          <p:cNvSpPr/>
          <p:nvPr/>
        </p:nvSpPr>
        <p:spPr>
          <a:xfrm>
            <a:off x="546459" y="5380383"/>
            <a:ext cx="3285312" cy="748507"/>
          </a:xfrm>
          <a:prstGeom prst="rect">
            <a:avLst/>
          </a:prstGeom>
          <a:solidFill>
            <a:srgbClr val="670F3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74320"/>
            <a:r>
              <a:rPr lang="en-US" b="1" dirty="0">
                <a:solidFill>
                  <a:srgbClr val="FFFFFF"/>
                </a:solidFill>
              </a:rPr>
              <a:t>Inspire with purpose</a:t>
            </a:r>
          </a:p>
        </p:txBody>
      </p:sp>
      <p:sp>
        <p:nvSpPr>
          <p:cNvPr id="4" name="TextBox 3">
            <a:extLst>
              <a:ext uri="{FF2B5EF4-FFF2-40B4-BE49-F238E27FC236}">
                <a16:creationId xmlns:a16="http://schemas.microsoft.com/office/drawing/2014/main" id="{777F0315-D864-40D0-9CF8-5E6B148680B7}"/>
              </a:ext>
            </a:extLst>
          </p:cNvPr>
          <p:cNvSpPr txBox="1"/>
          <p:nvPr/>
        </p:nvSpPr>
        <p:spPr>
          <a:xfrm>
            <a:off x="3973283" y="1726595"/>
            <a:ext cx="7429444" cy="74850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700" dirty="0">
                <a:solidFill>
                  <a:srgbClr val="575757"/>
                </a:solidFill>
              </a:rPr>
              <a:t>Aggressively reshape the portfolio while also upping reinvestment behind existing advantaged brands in attractive demand spaces</a:t>
            </a:r>
          </a:p>
        </p:txBody>
      </p:sp>
      <p:sp>
        <p:nvSpPr>
          <p:cNvPr id="40" name="TextBox 39">
            <a:extLst>
              <a:ext uri="{FF2B5EF4-FFF2-40B4-BE49-F238E27FC236}">
                <a16:creationId xmlns:a16="http://schemas.microsoft.com/office/drawing/2014/main" id="{5C0D594B-CEC7-4BCA-BDFA-9EB650856C29}"/>
              </a:ext>
            </a:extLst>
          </p:cNvPr>
          <p:cNvSpPr txBox="1"/>
          <p:nvPr/>
        </p:nvSpPr>
        <p:spPr>
          <a:xfrm>
            <a:off x="3973283" y="2640042"/>
            <a:ext cx="7429444" cy="74850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SzPct val="100000"/>
            </a:pPr>
            <a:r>
              <a:rPr lang="en-US" sz="1700" dirty="0">
                <a:solidFill>
                  <a:srgbClr val="575757"/>
                </a:solidFill>
              </a:rPr>
              <a:t>Reignite the focus on superiority of the proposition and combine advanced demand science with authentic, personalized engagement to fuel demand</a:t>
            </a:r>
          </a:p>
        </p:txBody>
      </p:sp>
      <p:sp>
        <p:nvSpPr>
          <p:cNvPr id="57" name="TextBox 56">
            <a:extLst>
              <a:ext uri="{FF2B5EF4-FFF2-40B4-BE49-F238E27FC236}">
                <a16:creationId xmlns:a16="http://schemas.microsoft.com/office/drawing/2014/main" id="{E52110AE-0D94-4FDB-82AF-B1F3F91010CA}"/>
              </a:ext>
            </a:extLst>
          </p:cNvPr>
          <p:cNvSpPr txBox="1"/>
          <p:nvPr/>
        </p:nvSpPr>
        <p:spPr>
          <a:xfrm>
            <a:off x="3973283" y="3553489"/>
            <a:ext cx="7429444" cy="74850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700" dirty="0">
                <a:solidFill>
                  <a:srgbClr val="575757"/>
                </a:solidFill>
              </a:rPr>
              <a:t>Leverage data as the new basis of scale to deploy differentiated, digitally-enabled capabilities across the value chain</a:t>
            </a:r>
          </a:p>
        </p:txBody>
      </p:sp>
      <p:sp>
        <p:nvSpPr>
          <p:cNvPr id="58" name="TextBox 57">
            <a:extLst>
              <a:ext uri="{FF2B5EF4-FFF2-40B4-BE49-F238E27FC236}">
                <a16:creationId xmlns:a16="http://schemas.microsoft.com/office/drawing/2014/main" id="{D5E67DEF-CCC2-47FB-926B-993A0D74988D}"/>
              </a:ext>
            </a:extLst>
          </p:cNvPr>
          <p:cNvSpPr txBox="1"/>
          <p:nvPr/>
        </p:nvSpPr>
        <p:spPr>
          <a:xfrm>
            <a:off x="3973283" y="4466936"/>
            <a:ext cx="7429444" cy="74850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700" dirty="0">
                <a:solidFill>
                  <a:srgbClr val="575757"/>
                </a:solidFill>
              </a:rPr>
              <a:t>Rethink internal ways of working while also leveraging the full ecosystem to move faster, be more responsive, and win in a dynamic market</a:t>
            </a:r>
          </a:p>
        </p:txBody>
      </p:sp>
      <p:sp>
        <p:nvSpPr>
          <p:cNvPr id="59" name="TextBox 58">
            <a:extLst>
              <a:ext uri="{FF2B5EF4-FFF2-40B4-BE49-F238E27FC236}">
                <a16:creationId xmlns:a16="http://schemas.microsoft.com/office/drawing/2014/main" id="{77A10DC7-5C06-4ECB-A2CC-4421E7E97B3B}"/>
              </a:ext>
            </a:extLst>
          </p:cNvPr>
          <p:cNvSpPr txBox="1"/>
          <p:nvPr/>
        </p:nvSpPr>
        <p:spPr>
          <a:xfrm>
            <a:off x="3973282" y="5380383"/>
            <a:ext cx="7663543" cy="74850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700" dirty="0">
                <a:solidFill>
                  <a:srgbClr val="575757"/>
                </a:solidFill>
              </a:rPr>
              <a:t>Find a purpose - anchored in company history + sustainability ambitions - and take real action to earn ‘license to operate’ and inspire stakeholders</a:t>
            </a:r>
          </a:p>
        </p:txBody>
      </p:sp>
      <p:sp>
        <p:nvSpPr>
          <p:cNvPr id="8" name="Title 7">
            <a:extLst>
              <a:ext uri="{FF2B5EF4-FFF2-40B4-BE49-F238E27FC236}">
                <a16:creationId xmlns:a16="http://schemas.microsoft.com/office/drawing/2014/main" id="{5168BC0C-81B6-48CC-9ADB-F1249364977B}"/>
              </a:ext>
            </a:extLst>
          </p:cNvPr>
          <p:cNvSpPr>
            <a:spLocks noGrp="1"/>
          </p:cNvSpPr>
          <p:nvPr>
            <p:ph type="title"/>
          </p:nvPr>
        </p:nvSpPr>
        <p:spPr>
          <a:xfrm>
            <a:off x="630000" y="622800"/>
            <a:ext cx="10933350" cy="332399"/>
          </a:xfrm>
        </p:spPr>
        <p:txBody>
          <a:bodyPr/>
          <a:lstStyle/>
          <a:p>
            <a:r>
              <a:rPr lang="en-US" dirty="0"/>
              <a:t>Backup: Five strategic imperatives for FMCGs</a:t>
            </a:r>
          </a:p>
        </p:txBody>
      </p:sp>
      <p:sp>
        <p:nvSpPr>
          <p:cNvPr id="15" name="NavigationTriangle">
            <a:extLst>
              <a:ext uri="{FF2B5EF4-FFF2-40B4-BE49-F238E27FC236}">
                <a16:creationId xmlns:a16="http://schemas.microsoft.com/office/drawing/2014/main" id="{A7FFA85E-3EF2-4B6D-BF83-79AED4985CF8}"/>
              </a:ext>
            </a:extLst>
          </p:cNvPr>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6" name="NavigationText">
            <a:extLst>
              <a:ext uri="{FF2B5EF4-FFF2-40B4-BE49-F238E27FC236}">
                <a16:creationId xmlns:a16="http://schemas.microsoft.com/office/drawing/2014/main" id="{5CFA6898-8613-46D8-8E41-7C8518762B52}"/>
              </a:ext>
            </a:extLst>
          </p:cNvPr>
          <p:cNvSpPr/>
          <p:nvPr/>
        </p:nvSpPr>
        <p:spPr>
          <a:xfrm>
            <a:off x="10049263" y="256093"/>
            <a:ext cx="1321797" cy="2580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 bIns="0" numCol="1" spcCol="0" rtlCol="0" fromWordArt="0" anchor="ctr" anchorCtr="0" forceAA="0" compatLnSpc="1">
            <a:prstTxWarp prst="textNoShape">
              <a:avLst/>
            </a:prstTxWarp>
            <a:noAutofit/>
          </a:bodyPr>
          <a:lstStyle/>
          <a:p>
            <a:pPr algn="r"/>
            <a:r>
              <a:rPr lang="en-US" sz="1000" dirty="0">
                <a:solidFill>
                  <a:prstClr val="white">
                    <a:lumMod val="50000"/>
                  </a:prstClr>
                </a:solidFill>
              </a:rPr>
              <a:t>Imperatives</a:t>
            </a:r>
          </a:p>
        </p:txBody>
      </p:sp>
      <p:sp>
        <p:nvSpPr>
          <p:cNvPr id="17" name="NavigationIcon">
            <a:extLst>
              <a:ext uri="{FF2B5EF4-FFF2-40B4-BE49-F238E27FC236}">
                <a16:creationId xmlns:a16="http://schemas.microsoft.com/office/drawing/2014/main" id="{3E00470C-275C-48D8-A320-233DF9268B6F}"/>
              </a:ext>
            </a:extLst>
          </p:cNvPr>
          <p:cNvSpPr>
            <a:spLocks noChangeAspect="1"/>
          </p:cNvSpPr>
          <p:nvPr/>
        </p:nvSpPr>
        <p:spPr bwMode="auto">
          <a:xfrm>
            <a:off x="11663987" y="132877"/>
            <a:ext cx="418874" cy="365760"/>
          </a:xfrm>
          <a:custGeom>
            <a:avLst/>
            <a:gdLst>
              <a:gd name="connsiteX0" fmla="*/ 628735 w 1254442"/>
              <a:gd name="connsiteY0" fmla="*/ 790575 h 1095375"/>
              <a:gd name="connsiteX1" fmla="*/ 589820 w 1254442"/>
              <a:gd name="connsiteY1" fmla="*/ 806072 h 1095375"/>
              <a:gd name="connsiteX2" fmla="*/ 573245 w 1254442"/>
              <a:gd name="connsiteY2" fmla="*/ 843404 h 1095375"/>
              <a:gd name="connsiteX3" fmla="*/ 589820 w 1254442"/>
              <a:gd name="connsiteY3" fmla="*/ 881442 h 1095375"/>
              <a:gd name="connsiteX4" fmla="*/ 628735 w 1254442"/>
              <a:gd name="connsiteY4" fmla="*/ 896938 h 1095375"/>
              <a:gd name="connsiteX5" fmla="*/ 666929 w 1254442"/>
              <a:gd name="connsiteY5" fmla="*/ 881442 h 1095375"/>
              <a:gd name="connsiteX6" fmla="*/ 682783 w 1254442"/>
              <a:gd name="connsiteY6" fmla="*/ 843404 h 1095375"/>
              <a:gd name="connsiteX7" fmla="*/ 666929 w 1254442"/>
              <a:gd name="connsiteY7" fmla="*/ 806072 h 1095375"/>
              <a:gd name="connsiteX8" fmla="*/ 628735 w 1254442"/>
              <a:gd name="connsiteY8" fmla="*/ 790575 h 1095375"/>
              <a:gd name="connsiteX9" fmla="*/ 584357 w 1254442"/>
              <a:gd name="connsiteY9" fmla="*/ 400050 h 1095375"/>
              <a:gd name="connsiteX10" fmla="*/ 584357 w 1254442"/>
              <a:gd name="connsiteY10" fmla="*/ 535155 h 1095375"/>
              <a:gd name="connsiteX11" fmla="*/ 610075 w 1254442"/>
              <a:gd name="connsiteY11" fmla="*/ 766763 h 1095375"/>
              <a:gd name="connsiteX12" fmla="*/ 644365 w 1254442"/>
              <a:gd name="connsiteY12" fmla="*/ 766763 h 1095375"/>
              <a:gd name="connsiteX13" fmla="*/ 670082 w 1254442"/>
              <a:gd name="connsiteY13" fmla="*/ 535155 h 1095375"/>
              <a:gd name="connsiteX14" fmla="*/ 670082 w 1254442"/>
              <a:gd name="connsiteY14" fmla="*/ 400050 h 1095375"/>
              <a:gd name="connsiteX15" fmla="*/ 584357 w 1254442"/>
              <a:gd name="connsiteY15" fmla="*/ 400050 h 1095375"/>
              <a:gd name="connsiteX16" fmla="*/ 620787 w 1254442"/>
              <a:gd name="connsiteY16" fmla="*/ 106590 h 1095375"/>
              <a:gd name="connsiteX17" fmla="*/ 633652 w 1254442"/>
              <a:gd name="connsiteY17" fmla="*/ 106590 h 1095375"/>
              <a:gd name="connsiteX18" fmla="*/ 1162523 w 1254442"/>
              <a:gd name="connsiteY18" fmla="*/ 1021182 h 1095375"/>
              <a:gd name="connsiteX19" fmla="*/ 1156091 w 1254442"/>
              <a:gd name="connsiteY19" fmla="*/ 1031875 h 1095375"/>
              <a:gd name="connsiteX20" fmla="*/ 98348 w 1254442"/>
              <a:gd name="connsiteY20" fmla="*/ 1031875 h 1095375"/>
              <a:gd name="connsiteX21" fmla="*/ 91916 w 1254442"/>
              <a:gd name="connsiteY21" fmla="*/ 1021182 h 1095375"/>
              <a:gd name="connsiteX22" fmla="*/ 620787 w 1254442"/>
              <a:gd name="connsiteY22" fmla="*/ 106590 h 1095375"/>
              <a:gd name="connsiteX23" fmla="*/ 626428 w 1254442"/>
              <a:gd name="connsiteY23" fmla="*/ 31750 h 1095375"/>
              <a:gd name="connsiteX24" fmla="*/ 30321 w 1254442"/>
              <a:gd name="connsiteY24" fmla="*/ 1063625 h 1095375"/>
              <a:gd name="connsiteX25" fmla="*/ 1222534 w 1254442"/>
              <a:gd name="connsiteY25" fmla="*/ 1063625 h 1095375"/>
              <a:gd name="connsiteX26" fmla="*/ 626428 w 1254442"/>
              <a:gd name="connsiteY26" fmla="*/ 31750 h 1095375"/>
              <a:gd name="connsiteX27" fmla="*/ 627221 w 1254442"/>
              <a:gd name="connsiteY27" fmla="*/ 0 h 1095375"/>
              <a:gd name="connsiteX28" fmla="*/ 654367 w 1254442"/>
              <a:gd name="connsiteY28" fmla="*/ 15710 h 1095375"/>
              <a:gd name="connsiteX29" fmla="*/ 1250156 w 1254442"/>
              <a:gd name="connsiteY29" fmla="*/ 1048247 h 1095375"/>
              <a:gd name="connsiteX30" fmla="*/ 1250156 w 1254442"/>
              <a:gd name="connsiteY30" fmla="*/ 1079666 h 1095375"/>
              <a:gd name="connsiteX31" fmla="*/ 1223010 w 1254442"/>
              <a:gd name="connsiteY31" fmla="*/ 1095375 h 1095375"/>
              <a:gd name="connsiteX32" fmla="*/ 31432 w 1254442"/>
              <a:gd name="connsiteY32" fmla="*/ 1095375 h 1095375"/>
              <a:gd name="connsiteX33" fmla="*/ 4286 w 1254442"/>
              <a:gd name="connsiteY33" fmla="*/ 1079666 h 1095375"/>
              <a:gd name="connsiteX34" fmla="*/ 4286 w 1254442"/>
              <a:gd name="connsiteY34" fmla="*/ 1048247 h 1095375"/>
              <a:gd name="connsiteX35" fmla="*/ 600075 w 1254442"/>
              <a:gd name="connsiteY35" fmla="*/ 15710 h 1095375"/>
              <a:gd name="connsiteX36" fmla="*/ 627221 w 1254442"/>
              <a:gd name="connsiteY36" fmla="*/ 0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54442" h="1095375">
                <a:moveTo>
                  <a:pt x="628735" y="790575"/>
                </a:moveTo>
                <a:cubicBezTo>
                  <a:pt x="612881" y="790575"/>
                  <a:pt x="599909" y="796210"/>
                  <a:pt x="589820" y="806072"/>
                </a:cubicBezTo>
                <a:cubicBezTo>
                  <a:pt x="579010" y="815933"/>
                  <a:pt x="573245" y="828612"/>
                  <a:pt x="573245" y="843404"/>
                </a:cubicBezTo>
                <a:cubicBezTo>
                  <a:pt x="573245" y="858901"/>
                  <a:pt x="579010" y="870876"/>
                  <a:pt x="589820" y="881442"/>
                </a:cubicBezTo>
                <a:cubicBezTo>
                  <a:pt x="599909" y="892007"/>
                  <a:pt x="612881" y="896938"/>
                  <a:pt x="628735" y="896938"/>
                </a:cubicBezTo>
                <a:cubicBezTo>
                  <a:pt x="643868" y="896938"/>
                  <a:pt x="656840" y="892007"/>
                  <a:pt x="666929" y="881442"/>
                </a:cubicBezTo>
                <a:cubicBezTo>
                  <a:pt x="677739" y="870876"/>
                  <a:pt x="682783" y="858901"/>
                  <a:pt x="682783" y="843404"/>
                </a:cubicBezTo>
                <a:cubicBezTo>
                  <a:pt x="682783" y="828612"/>
                  <a:pt x="677739" y="815933"/>
                  <a:pt x="666929" y="806072"/>
                </a:cubicBezTo>
                <a:cubicBezTo>
                  <a:pt x="656840" y="796210"/>
                  <a:pt x="643868" y="790575"/>
                  <a:pt x="628735" y="790575"/>
                </a:cubicBezTo>
                <a:close/>
                <a:moveTo>
                  <a:pt x="584357" y="400050"/>
                </a:moveTo>
                <a:cubicBezTo>
                  <a:pt x="584357" y="400050"/>
                  <a:pt x="584357" y="400050"/>
                  <a:pt x="584357" y="535155"/>
                </a:cubicBezTo>
                <a:cubicBezTo>
                  <a:pt x="584357" y="578760"/>
                  <a:pt x="592930" y="656678"/>
                  <a:pt x="610075" y="766763"/>
                </a:cubicBezTo>
                <a:cubicBezTo>
                  <a:pt x="610075" y="766763"/>
                  <a:pt x="610075" y="766763"/>
                  <a:pt x="644365" y="766763"/>
                </a:cubicBezTo>
                <a:cubicBezTo>
                  <a:pt x="662224" y="656678"/>
                  <a:pt x="670082" y="578760"/>
                  <a:pt x="670082" y="535155"/>
                </a:cubicBezTo>
                <a:cubicBezTo>
                  <a:pt x="670082" y="535155"/>
                  <a:pt x="670082" y="535155"/>
                  <a:pt x="670082" y="400050"/>
                </a:cubicBezTo>
                <a:cubicBezTo>
                  <a:pt x="670082" y="400050"/>
                  <a:pt x="670082" y="400050"/>
                  <a:pt x="584357" y="400050"/>
                </a:cubicBezTo>
                <a:close/>
                <a:moveTo>
                  <a:pt x="620787" y="106590"/>
                </a:moveTo>
                <a:cubicBezTo>
                  <a:pt x="623646" y="101600"/>
                  <a:pt x="630793" y="101600"/>
                  <a:pt x="633652" y="106590"/>
                </a:cubicBezTo>
                <a:cubicBezTo>
                  <a:pt x="633652" y="106590"/>
                  <a:pt x="633652" y="106590"/>
                  <a:pt x="1162523" y="1021182"/>
                </a:cubicBezTo>
                <a:cubicBezTo>
                  <a:pt x="1165382" y="1026172"/>
                  <a:pt x="1161809" y="1031875"/>
                  <a:pt x="1156091" y="1031875"/>
                </a:cubicBezTo>
                <a:cubicBezTo>
                  <a:pt x="1156091" y="1031875"/>
                  <a:pt x="1156091" y="1031875"/>
                  <a:pt x="98348" y="1031875"/>
                </a:cubicBezTo>
                <a:cubicBezTo>
                  <a:pt x="92631" y="1031875"/>
                  <a:pt x="89057" y="1026172"/>
                  <a:pt x="91916" y="1021182"/>
                </a:cubicBezTo>
                <a:cubicBezTo>
                  <a:pt x="91916" y="1021182"/>
                  <a:pt x="91916" y="1021182"/>
                  <a:pt x="620787" y="106590"/>
                </a:cubicBezTo>
                <a:close/>
                <a:moveTo>
                  <a:pt x="626428" y="31750"/>
                </a:moveTo>
                <a:cubicBezTo>
                  <a:pt x="30321" y="1063625"/>
                  <a:pt x="30321" y="1063625"/>
                  <a:pt x="30321" y="1063625"/>
                </a:cubicBezTo>
                <a:cubicBezTo>
                  <a:pt x="1222534" y="1063625"/>
                  <a:pt x="1222534" y="1063625"/>
                  <a:pt x="1222534" y="1063625"/>
                </a:cubicBezTo>
                <a:cubicBezTo>
                  <a:pt x="626428" y="31750"/>
                  <a:pt x="626428" y="31750"/>
                  <a:pt x="626428" y="31750"/>
                </a:cubicBezTo>
                <a:close/>
                <a:moveTo>
                  <a:pt x="627221" y="0"/>
                </a:moveTo>
                <a:cubicBezTo>
                  <a:pt x="638651" y="0"/>
                  <a:pt x="648652" y="5713"/>
                  <a:pt x="654367" y="15710"/>
                </a:cubicBezTo>
                <a:cubicBezTo>
                  <a:pt x="1250156" y="1048247"/>
                  <a:pt x="1250156" y="1048247"/>
                  <a:pt x="1250156" y="1048247"/>
                </a:cubicBezTo>
                <a:cubicBezTo>
                  <a:pt x="1255871" y="1058244"/>
                  <a:pt x="1255871" y="1069669"/>
                  <a:pt x="1250156" y="1079666"/>
                </a:cubicBezTo>
                <a:cubicBezTo>
                  <a:pt x="1244441" y="1089663"/>
                  <a:pt x="1234440" y="1095375"/>
                  <a:pt x="1223010" y="1095375"/>
                </a:cubicBezTo>
                <a:cubicBezTo>
                  <a:pt x="31432" y="1095375"/>
                  <a:pt x="31432" y="1095375"/>
                  <a:pt x="31432" y="1095375"/>
                </a:cubicBezTo>
                <a:cubicBezTo>
                  <a:pt x="20002" y="1095375"/>
                  <a:pt x="10001" y="1089663"/>
                  <a:pt x="4286" y="1079666"/>
                </a:cubicBezTo>
                <a:cubicBezTo>
                  <a:pt x="-1429" y="1069669"/>
                  <a:pt x="-1429" y="1058244"/>
                  <a:pt x="4286" y="1048247"/>
                </a:cubicBezTo>
                <a:cubicBezTo>
                  <a:pt x="600075" y="15710"/>
                  <a:pt x="600075" y="15710"/>
                  <a:pt x="600075" y="15710"/>
                </a:cubicBezTo>
                <a:cubicBezTo>
                  <a:pt x="605790" y="5713"/>
                  <a:pt x="615791" y="0"/>
                  <a:pt x="627221" y="0"/>
                </a:cubicBezTo>
                <a:close/>
              </a:path>
            </a:pathLst>
          </a:custGeom>
          <a:solidFill>
            <a:schemeClr val="bg1">
              <a:lumMod val="100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29BA74">
                  <a:lumMod val="100000"/>
                </a:srgbClr>
              </a:solidFill>
            </a:endParaRPr>
          </a:p>
        </p:txBody>
      </p:sp>
    </p:spTree>
    <p:extLst>
      <p:ext uri="{BB962C8B-B14F-4D97-AF65-F5344CB8AC3E}">
        <p14:creationId xmlns:p14="http://schemas.microsoft.com/office/powerpoint/2010/main" val="3221507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ext uri="{D42A27DB-BD31-4B8C-83A1-F6EECF244321}">
                <p14:modId xmlns:p14="http://schemas.microsoft.com/office/powerpoint/2010/main" val="12837260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9638" name="think-cell Slide" r:id="rId6" imgW="471" imgH="472" progId="TCLayout.ActiveDocument.1">
                  <p:embed/>
                </p:oleObj>
              </mc:Choice>
              <mc:Fallback>
                <p:oleObj name="think-cell Slide" r:id="rId6" imgW="471" imgH="472" progId="TCLayout.ActiveDocument.1">
                  <p:embed/>
                  <p:pic>
                    <p:nvPicPr>
                      <p:cNvPr id="21" name="Object 2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 name="Rectangle 19"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629999" y="622800"/>
            <a:ext cx="11188339" cy="332399"/>
          </a:xfrm>
        </p:spPr>
        <p:txBody>
          <a:bodyPr/>
          <a:lstStyle/>
          <a:p>
            <a:r>
              <a:rPr lang="en-US" dirty="0"/>
              <a:t>5 imperatives house 10 actionable, high-impact levers for transformation (I/II)</a:t>
            </a:r>
          </a:p>
        </p:txBody>
      </p:sp>
      <p:sp>
        <p:nvSpPr>
          <p:cNvPr id="4" name="Rectangle 3"/>
          <p:cNvSpPr/>
          <p:nvPr/>
        </p:nvSpPr>
        <p:spPr>
          <a:xfrm>
            <a:off x="1790700" y="3013305"/>
            <a:ext cx="2220686" cy="56273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5E7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274320"/>
            <a:r>
              <a:rPr lang="en-US" sz="1400" b="1" dirty="0">
                <a:solidFill>
                  <a:srgbClr val="295E7E"/>
                </a:solidFill>
              </a:rPr>
              <a:t>Decisively skew organic growth investment</a:t>
            </a:r>
          </a:p>
        </p:txBody>
      </p:sp>
      <p:sp>
        <p:nvSpPr>
          <p:cNvPr id="7" name="Rectangle 6"/>
          <p:cNvSpPr/>
          <p:nvPr/>
        </p:nvSpPr>
        <p:spPr>
          <a:xfrm>
            <a:off x="1790700" y="2234771"/>
            <a:ext cx="2220686" cy="56273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5E7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274320"/>
            <a:r>
              <a:rPr lang="en-US" sz="1400" b="1" dirty="0">
                <a:solidFill>
                  <a:srgbClr val="295E7E"/>
                </a:solidFill>
              </a:rPr>
              <a:t>Reshape portfolio</a:t>
            </a:r>
          </a:p>
          <a:p>
            <a:pPr defTabSz="274320"/>
            <a:r>
              <a:rPr lang="en-US" sz="1400" b="1" dirty="0">
                <a:solidFill>
                  <a:srgbClr val="295E7E"/>
                </a:solidFill>
              </a:rPr>
              <a:t>further and faster</a:t>
            </a:r>
          </a:p>
        </p:txBody>
      </p:sp>
      <p:sp>
        <p:nvSpPr>
          <p:cNvPr id="9" name="Rectangle 8"/>
          <p:cNvSpPr/>
          <p:nvPr/>
        </p:nvSpPr>
        <p:spPr>
          <a:xfrm>
            <a:off x="1790700" y="5381565"/>
            <a:ext cx="2220686" cy="56273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670F3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274320"/>
            <a:r>
              <a:rPr lang="en-US" sz="1400" b="1" dirty="0">
                <a:solidFill>
                  <a:srgbClr val="03522D"/>
                </a:solidFill>
              </a:rPr>
              <a:t>Engage with consumers</a:t>
            </a:r>
          </a:p>
          <a:p>
            <a:pPr defTabSz="274320"/>
            <a:r>
              <a:rPr lang="en-US" sz="1400" b="1" dirty="0">
                <a:solidFill>
                  <a:srgbClr val="03522D"/>
                </a:solidFill>
              </a:rPr>
              <a:t>on a personal level</a:t>
            </a:r>
          </a:p>
        </p:txBody>
      </p:sp>
      <p:sp>
        <p:nvSpPr>
          <p:cNvPr id="12" name="ee4pHeader1"/>
          <p:cNvSpPr txBox="1"/>
          <p:nvPr/>
        </p:nvSpPr>
        <p:spPr>
          <a:xfrm>
            <a:off x="1432737" y="1418795"/>
            <a:ext cx="3005800" cy="658368"/>
          </a:xfrm>
          <a:prstGeom prst="rect">
            <a:avLst/>
          </a:prstGeom>
          <a:noFill/>
          <a:ln cap="rnd">
            <a:noFill/>
          </a:ln>
        </p:spPr>
        <p:txBody>
          <a:bodyPr wrap="square" lIns="0" tIns="0" rIns="0" bIns="0" rtlCol="0" anchor="b" anchorCtr="0">
            <a:noAutofit/>
          </a:bodyPr>
          <a:lstStyle/>
          <a:p>
            <a:pPr marL="0" lvl="3"/>
            <a:r>
              <a:rPr lang="en-US" sz="1600" dirty="0">
                <a:solidFill>
                  <a:srgbClr val="29BA74"/>
                </a:solidFill>
              </a:rPr>
              <a:t>Levers</a:t>
            </a:r>
          </a:p>
        </p:txBody>
      </p:sp>
      <p:sp>
        <p:nvSpPr>
          <p:cNvPr id="13" name="ee4pHeader2"/>
          <p:cNvSpPr txBox="1"/>
          <p:nvPr/>
        </p:nvSpPr>
        <p:spPr>
          <a:xfrm>
            <a:off x="3924300" y="1418795"/>
            <a:ext cx="6896484" cy="658368"/>
          </a:xfrm>
          <a:prstGeom prst="rect">
            <a:avLst/>
          </a:prstGeom>
          <a:noFill/>
          <a:ln cap="rnd">
            <a:noFill/>
          </a:ln>
        </p:spPr>
        <p:txBody>
          <a:bodyPr wrap="square" lIns="0" tIns="0" rIns="0" bIns="0" rtlCol="0" anchor="b" anchorCtr="0">
            <a:noAutofit/>
          </a:bodyPr>
          <a:lstStyle/>
          <a:p>
            <a:pPr marL="0" lvl="3"/>
            <a:r>
              <a:rPr lang="en-US" sz="1600" dirty="0">
                <a:solidFill>
                  <a:srgbClr val="29BA74"/>
                </a:solidFill>
              </a:rPr>
              <a:t>Description</a:t>
            </a:r>
          </a:p>
        </p:txBody>
      </p:sp>
      <p:sp>
        <p:nvSpPr>
          <p:cNvPr id="14" name="Rectangle 13"/>
          <p:cNvSpPr/>
          <p:nvPr/>
        </p:nvSpPr>
        <p:spPr>
          <a:xfrm>
            <a:off x="3924300" y="3013305"/>
            <a:ext cx="6059956" cy="56273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5E7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r>
              <a:rPr lang="en-US" sz="1200" dirty="0">
                <a:solidFill>
                  <a:srgbClr val="575757"/>
                </a:solidFill>
              </a:rPr>
              <a:t>Reinvest to build and reinforce leading brand positions to drive organic growth, rather than harvesting short term margin gains or using as a funding source</a:t>
            </a:r>
          </a:p>
        </p:txBody>
      </p:sp>
      <p:sp>
        <p:nvSpPr>
          <p:cNvPr id="17" name="Rectangle 16"/>
          <p:cNvSpPr/>
          <p:nvPr/>
        </p:nvSpPr>
        <p:spPr>
          <a:xfrm>
            <a:off x="3924300" y="2234771"/>
            <a:ext cx="6059956" cy="56273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5E7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r>
              <a:rPr lang="en-US" sz="1200" dirty="0">
                <a:solidFill>
                  <a:srgbClr val="575757"/>
                </a:solidFill>
              </a:rPr>
              <a:t>Actively buy and sell assets to build advantaged positions (with growth exposure) across traditional and next-gen domains (e.g. demand spaces, new business models)</a:t>
            </a:r>
          </a:p>
        </p:txBody>
      </p:sp>
      <p:sp>
        <p:nvSpPr>
          <p:cNvPr id="19" name="Rectangle 18"/>
          <p:cNvSpPr/>
          <p:nvPr/>
        </p:nvSpPr>
        <p:spPr>
          <a:xfrm>
            <a:off x="3924300" y="5381565"/>
            <a:ext cx="6059956" cy="56273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670F3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r>
              <a:rPr lang="en-US" sz="1200" dirty="0">
                <a:solidFill>
                  <a:srgbClr val="575757"/>
                </a:solidFill>
              </a:rPr>
              <a:t>Combine new technology &amp; 360˚ consumer profiles to target 'segments of one' with personalized, context-specific marketing messages, promotions and activations</a:t>
            </a:r>
          </a:p>
        </p:txBody>
      </p:sp>
      <p:sp>
        <p:nvSpPr>
          <p:cNvPr id="22"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3" name="NavigationText"/>
          <p:cNvSpPr/>
          <p:nvPr/>
        </p:nvSpPr>
        <p:spPr>
          <a:xfrm>
            <a:off x="10049263" y="256093"/>
            <a:ext cx="1321797" cy="2580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 bIns="0" numCol="1" spcCol="0" rtlCol="0" fromWordArt="0" anchor="ctr" anchorCtr="0" forceAA="0" compatLnSpc="1">
            <a:prstTxWarp prst="textNoShape">
              <a:avLst/>
            </a:prstTxWarp>
            <a:noAutofit/>
          </a:bodyPr>
          <a:lstStyle/>
          <a:p>
            <a:pPr algn="r"/>
            <a:r>
              <a:rPr lang="en-US" sz="1000" dirty="0">
                <a:solidFill>
                  <a:prstClr val="white">
                    <a:lumMod val="50000"/>
                  </a:prstClr>
                </a:solidFill>
              </a:rPr>
              <a:t>Imperatives</a:t>
            </a:r>
          </a:p>
        </p:txBody>
      </p:sp>
      <p:sp>
        <p:nvSpPr>
          <p:cNvPr id="24" name="NavigationIcon"/>
          <p:cNvSpPr>
            <a:spLocks noChangeAspect="1"/>
          </p:cNvSpPr>
          <p:nvPr/>
        </p:nvSpPr>
        <p:spPr bwMode="auto">
          <a:xfrm>
            <a:off x="11663987" y="132877"/>
            <a:ext cx="418874" cy="365760"/>
          </a:xfrm>
          <a:custGeom>
            <a:avLst/>
            <a:gdLst>
              <a:gd name="connsiteX0" fmla="*/ 628735 w 1254442"/>
              <a:gd name="connsiteY0" fmla="*/ 790575 h 1095375"/>
              <a:gd name="connsiteX1" fmla="*/ 589820 w 1254442"/>
              <a:gd name="connsiteY1" fmla="*/ 806072 h 1095375"/>
              <a:gd name="connsiteX2" fmla="*/ 573245 w 1254442"/>
              <a:gd name="connsiteY2" fmla="*/ 843404 h 1095375"/>
              <a:gd name="connsiteX3" fmla="*/ 589820 w 1254442"/>
              <a:gd name="connsiteY3" fmla="*/ 881442 h 1095375"/>
              <a:gd name="connsiteX4" fmla="*/ 628735 w 1254442"/>
              <a:gd name="connsiteY4" fmla="*/ 896938 h 1095375"/>
              <a:gd name="connsiteX5" fmla="*/ 666929 w 1254442"/>
              <a:gd name="connsiteY5" fmla="*/ 881442 h 1095375"/>
              <a:gd name="connsiteX6" fmla="*/ 682783 w 1254442"/>
              <a:gd name="connsiteY6" fmla="*/ 843404 h 1095375"/>
              <a:gd name="connsiteX7" fmla="*/ 666929 w 1254442"/>
              <a:gd name="connsiteY7" fmla="*/ 806072 h 1095375"/>
              <a:gd name="connsiteX8" fmla="*/ 628735 w 1254442"/>
              <a:gd name="connsiteY8" fmla="*/ 790575 h 1095375"/>
              <a:gd name="connsiteX9" fmla="*/ 584357 w 1254442"/>
              <a:gd name="connsiteY9" fmla="*/ 400050 h 1095375"/>
              <a:gd name="connsiteX10" fmla="*/ 584357 w 1254442"/>
              <a:gd name="connsiteY10" fmla="*/ 535155 h 1095375"/>
              <a:gd name="connsiteX11" fmla="*/ 610075 w 1254442"/>
              <a:gd name="connsiteY11" fmla="*/ 766763 h 1095375"/>
              <a:gd name="connsiteX12" fmla="*/ 644365 w 1254442"/>
              <a:gd name="connsiteY12" fmla="*/ 766763 h 1095375"/>
              <a:gd name="connsiteX13" fmla="*/ 670082 w 1254442"/>
              <a:gd name="connsiteY13" fmla="*/ 535155 h 1095375"/>
              <a:gd name="connsiteX14" fmla="*/ 670082 w 1254442"/>
              <a:gd name="connsiteY14" fmla="*/ 400050 h 1095375"/>
              <a:gd name="connsiteX15" fmla="*/ 584357 w 1254442"/>
              <a:gd name="connsiteY15" fmla="*/ 400050 h 1095375"/>
              <a:gd name="connsiteX16" fmla="*/ 620787 w 1254442"/>
              <a:gd name="connsiteY16" fmla="*/ 106590 h 1095375"/>
              <a:gd name="connsiteX17" fmla="*/ 633652 w 1254442"/>
              <a:gd name="connsiteY17" fmla="*/ 106590 h 1095375"/>
              <a:gd name="connsiteX18" fmla="*/ 1162523 w 1254442"/>
              <a:gd name="connsiteY18" fmla="*/ 1021182 h 1095375"/>
              <a:gd name="connsiteX19" fmla="*/ 1156091 w 1254442"/>
              <a:gd name="connsiteY19" fmla="*/ 1031875 h 1095375"/>
              <a:gd name="connsiteX20" fmla="*/ 98348 w 1254442"/>
              <a:gd name="connsiteY20" fmla="*/ 1031875 h 1095375"/>
              <a:gd name="connsiteX21" fmla="*/ 91916 w 1254442"/>
              <a:gd name="connsiteY21" fmla="*/ 1021182 h 1095375"/>
              <a:gd name="connsiteX22" fmla="*/ 620787 w 1254442"/>
              <a:gd name="connsiteY22" fmla="*/ 106590 h 1095375"/>
              <a:gd name="connsiteX23" fmla="*/ 626428 w 1254442"/>
              <a:gd name="connsiteY23" fmla="*/ 31750 h 1095375"/>
              <a:gd name="connsiteX24" fmla="*/ 30321 w 1254442"/>
              <a:gd name="connsiteY24" fmla="*/ 1063625 h 1095375"/>
              <a:gd name="connsiteX25" fmla="*/ 1222534 w 1254442"/>
              <a:gd name="connsiteY25" fmla="*/ 1063625 h 1095375"/>
              <a:gd name="connsiteX26" fmla="*/ 626428 w 1254442"/>
              <a:gd name="connsiteY26" fmla="*/ 31750 h 1095375"/>
              <a:gd name="connsiteX27" fmla="*/ 627221 w 1254442"/>
              <a:gd name="connsiteY27" fmla="*/ 0 h 1095375"/>
              <a:gd name="connsiteX28" fmla="*/ 654367 w 1254442"/>
              <a:gd name="connsiteY28" fmla="*/ 15710 h 1095375"/>
              <a:gd name="connsiteX29" fmla="*/ 1250156 w 1254442"/>
              <a:gd name="connsiteY29" fmla="*/ 1048247 h 1095375"/>
              <a:gd name="connsiteX30" fmla="*/ 1250156 w 1254442"/>
              <a:gd name="connsiteY30" fmla="*/ 1079666 h 1095375"/>
              <a:gd name="connsiteX31" fmla="*/ 1223010 w 1254442"/>
              <a:gd name="connsiteY31" fmla="*/ 1095375 h 1095375"/>
              <a:gd name="connsiteX32" fmla="*/ 31432 w 1254442"/>
              <a:gd name="connsiteY32" fmla="*/ 1095375 h 1095375"/>
              <a:gd name="connsiteX33" fmla="*/ 4286 w 1254442"/>
              <a:gd name="connsiteY33" fmla="*/ 1079666 h 1095375"/>
              <a:gd name="connsiteX34" fmla="*/ 4286 w 1254442"/>
              <a:gd name="connsiteY34" fmla="*/ 1048247 h 1095375"/>
              <a:gd name="connsiteX35" fmla="*/ 600075 w 1254442"/>
              <a:gd name="connsiteY35" fmla="*/ 15710 h 1095375"/>
              <a:gd name="connsiteX36" fmla="*/ 627221 w 1254442"/>
              <a:gd name="connsiteY36" fmla="*/ 0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54442" h="1095375">
                <a:moveTo>
                  <a:pt x="628735" y="790575"/>
                </a:moveTo>
                <a:cubicBezTo>
                  <a:pt x="612881" y="790575"/>
                  <a:pt x="599909" y="796210"/>
                  <a:pt x="589820" y="806072"/>
                </a:cubicBezTo>
                <a:cubicBezTo>
                  <a:pt x="579010" y="815933"/>
                  <a:pt x="573245" y="828612"/>
                  <a:pt x="573245" y="843404"/>
                </a:cubicBezTo>
                <a:cubicBezTo>
                  <a:pt x="573245" y="858901"/>
                  <a:pt x="579010" y="870876"/>
                  <a:pt x="589820" y="881442"/>
                </a:cubicBezTo>
                <a:cubicBezTo>
                  <a:pt x="599909" y="892007"/>
                  <a:pt x="612881" y="896938"/>
                  <a:pt x="628735" y="896938"/>
                </a:cubicBezTo>
                <a:cubicBezTo>
                  <a:pt x="643868" y="896938"/>
                  <a:pt x="656840" y="892007"/>
                  <a:pt x="666929" y="881442"/>
                </a:cubicBezTo>
                <a:cubicBezTo>
                  <a:pt x="677739" y="870876"/>
                  <a:pt x="682783" y="858901"/>
                  <a:pt x="682783" y="843404"/>
                </a:cubicBezTo>
                <a:cubicBezTo>
                  <a:pt x="682783" y="828612"/>
                  <a:pt x="677739" y="815933"/>
                  <a:pt x="666929" y="806072"/>
                </a:cubicBezTo>
                <a:cubicBezTo>
                  <a:pt x="656840" y="796210"/>
                  <a:pt x="643868" y="790575"/>
                  <a:pt x="628735" y="790575"/>
                </a:cubicBezTo>
                <a:close/>
                <a:moveTo>
                  <a:pt x="584357" y="400050"/>
                </a:moveTo>
                <a:cubicBezTo>
                  <a:pt x="584357" y="400050"/>
                  <a:pt x="584357" y="400050"/>
                  <a:pt x="584357" y="535155"/>
                </a:cubicBezTo>
                <a:cubicBezTo>
                  <a:pt x="584357" y="578760"/>
                  <a:pt x="592930" y="656678"/>
                  <a:pt x="610075" y="766763"/>
                </a:cubicBezTo>
                <a:cubicBezTo>
                  <a:pt x="610075" y="766763"/>
                  <a:pt x="610075" y="766763"/>
                  <a:pt x="644365" y="766763"/>
                </a:cubicBezTo>
                <a:cubicBezTo>
                  <a:pt x="662224" y="656678"/>
                  <a:pt x="670082" y="578760"/>
                  <a:pt x="670082" y="535155"/>
                </a:cubicBezTo>
                <a:cubicBezTo>
                  <a:pt x="670082" y="535155"/>
                  <a:pt x="670082" y="535155"/>
                  <a:pt x="670082" y="400050"/>
                </a:cubicBezTo>
                <a:cubicBezTo>
                  <a:pt x="670082" y="400050"/>
                  <a:pt x="670082" y="400050"/>
                  <a:pt x="584357" y="400050"/>
                </a:cubicBezTo>
                <a:close/>
                <a:moveTo>
                  <a:pt x="620787" y="106590"/>
                </a:moveTo>
                <a:cubicBezTo>
                  <a:pt x="623646" y="101600"/>
                  <a:pt x="630793" y="101600"/>
                  <a:pt x="633652" y="106590"/>
                </a:cubicBezTo>
                <a:cubicBezTo>
                  <a:pt x="633652" y="106590"/>
                  <a:pt x="633652" y="106590"/>
                  <a:pt x="1162523" y="1021182"/>
                </a:cubicBezTo>
                <a:cubicBezTo>
                  <a:pt x="1165382" y="1026172"/>
                  <a:pt x="1161809" y="1031875"/>
                  <a:pt x="1156091" y="1031875"/>
                </a:cubicBezTo>
                <a:cubicBezTo>
                  <a:pt x="1156091" y="1031875"/>
                  <a:pt x="1156091" y="1031875"/>
                  <a:pt x="98348" y="1031875"/>
                </a:cubicBezTo>
                <a:cubicBezTo>
                  <a:pt x="92631" y="1031875"/>
                  <a:pt x="89057" y="1026172"/>
                  <a:pt x="91916" y="1021182"/>
                </a:cubicBezTo>
                <a:cubicBezTo>
                  <a:pt x="91916" y="1021182"/>
                  <a:pt x="91916" y="1021182"/>
                  <a:pt x="620787" y="106590"/>
                </a:cubicBezTo>
                <a:close/>
                <a:moveTo>
                  <a:pt x="626428" y="31750"/>
                </a:moveTo>
                <a:cubicBezTo>
                  <a:pt x="30321" y="1063625"/>
                  <a:pt x="30321" y="1063625"/>
                  <a:pt x="30321" y="1063625"/>
                </a:cubicBezTo>
                <a:cubicBezTo>
                  <a:pt x="1222534" y="1063625"/>
                  <a:pt x="1222534" y="1063625"/>
                  <a:pt x="1222534" y="1063625"/>
                </a:cubicBezTo>
                <a:cubicBezTo>
                  <a:pt x="626428" y="31750"/>
                  <a:pt x="626428" y="31750"/>
                  <a:pt x="626428" y="31750"/>
                </a:cubicBezTo>
                <a:close/>
                <a:moveTo>
                  <a:pt x="627221" y="0"/>
                </a:moveTo>
                <a:cubicBezTo>
                  <a:pt x="638651" y="0"/>
                  <a:pt x="648652" y="5713"/>
                  <a:pt x="654367" y="15710"/>
                </a:cubicBezTo>
                <a:cubicBezTo>
                  <a:pt x="1250156" y="1048247"/>
                  <a:pt x="1250156" y="1048247"/>
                  <a:pt x="1250156" y="1048247"/>
                </a:cubicBezTo>
                <a:cubicBezTo>
                  <a:pt x="1255871" y="1058244"/>
                  <a:pt x="1255871" y="1069669"/>
                  <a:pt x="1250156" y="1079666"/>
                </a:cubicBezTo>
                <a:cubicBezTo>
                  <a:pt x="1244441" y="1089663"/>
                  <a:pt x="1234440" y="1095375"/>
                  <a:pt x="1223010" y="1095375"/>
                </a:cubicBezTo>
                <a:cubicBezTo>
                  <a:pt x="31432" y="1095375"/>
                  <a:pt x="31432" y="1095375"/>
                  <a:pt x="31432" y="1095375"/>
                </a:cubicBezTo>
                <a:cubicBezTo>
                  <a:pt x="20002" y="1095375"/>
                  <a:pt x="10001" y="1089663"/>
                  <a:pt x="4286" y="1079666"/>
                </a:cubicBezTo>
                <a:cubicBezTo>
                  <a:pt x="-1429" y="1069669"/>
                  <a:pt x="-1429" y="1058244"/>
                  <a:pt x="4286" y="1048247"/>
                </a:cubicBezTo>
                <a:cubicBezTo>
                  <a:pt x="600075" y="15710"/>
                  <a:pt x="600075" y="15710"/>
                  <a:pt x="600075" y="15710"/>
                </a:cubicBezTo>
                <a:cubicBezTo>
                  <a:pt x="605790" y="5713"/>
                  <a:pt x="615791" y="0"/>
                  <a:pt x="627221" y="0"/>
                </a:cubicBezTo>
                <a:close/>
              </a:path>
            </a:pathLst>
          </a:custGeom>
          <a:solidFill>
            <a:schemeClr val="bg1">
              <a:lumMod val="100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29BA74">
                  <a:lumMod val="100000"/>
                </a:srgbClr>
              </a:solidFill>
            </a:endParaRPr>
          </a:p>
        </p:txBody>
      </p:sp>
      <p:sp>
        <p:nvSpPr>
          <p:cNvPr id="26" name="ee4pHeader1"/>
          <p:cNvSpPr txBox="1"/>
          <p:nvPr/>
        </p:nvSpPr>
        <p:spPr>
          <a:xfrm>
            <a:off x="10100892" y="1450861"/>
            <a:ext cx="2091107" cy="658368"/>
          </a:xfrm>
          <a:prstGeom prst="rect">
            <a:avLst/>
          </a:prstGeom>
          <a:noFill/>
          <a:ln cap="rnd">
            <a:noFill/>
          </a:ln>
        </p:spPr>
        <p:txBody>
          <a:bodyPr wrap="square" lIns="0" tIns="0" rIns="0" bIns="0" rtlCol="0" anchor="b" anchorCtr="0">
            <a:noAutofit/>
          </a:bodyPr>
          <a:lstStyle/>
          <a:p>
            <a:pPr marL="0" lvl="3"/>
            <a:r>
              <a:rPr lang="en-US" sz="1600" dirty="0">
                <a:solidFill>
                  <a:srgbClr val="29BA74"/>
                </a:solidFill>
              </a:rPr>
              <a:t>Leading examples</a:t>
            </a:r>
          </a:p>
          <a:p>
            <a:pPr marL="0" lvl="3"/>
            <a:r>
              <a:rPr lang="en-US" sz="1200" dirty="0">
                <a:solidFill>
                  <a:srgbClr val="29BA74"/>
                </a:solidFill>
              </a:rPr>
              <a:t>(Large and small brands)</a:t>
            </a:r>
          </a:p>
        </p:txBody>
      </p:sp>
      <p:sp>
        <p:nvSpPr>
          <p:cNvPr id="5" name="Rectangle 4"/>
          <p:cNvSpPr/>
          <p:nvPr/>
        </p:nvSpPr>
        <p:spPr>
          <a:xfrm>
            <a:off x="1790700" y="4570373"/>
            <a:ext cx="2220686" cy="56273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670F3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274320">
              <a:buSzPct val="100000"/>
            </a:pPr>
            <a:r>
              <a:rPr lang="en-US" sz="1400" b="1" dirty="0">
                <a:solidFill>
                  <a:srgbClr val="03522D"/>
                </a:solidFill>
              </a:rPr>
              <a:t>Advance next-gen</a:t>
            </a:r>
          </a:p>
          <a:p>
            <a:pPr defTabSz="274320">
              <a:buSzPct val="100000"/>
            </a:pPr>
            <a:r>
              <a:rPr lang="en-US" sz="1400" b="1" dirty="0">
                <a:solidFill>
                  <a:srgbClr val="03522D"/>
                </a:solidFill>
              </a:rPr>
              <a:t>demand science</a:t>
            </a:r>
          </a:p>
        </p:txBody>
      </p:sp>
      <p:sp>
        <p:nvSpPr>
          <p:cNvPr id="18" name="Rectangle 17"/>
          <p:cNvSpPr/>
          <p:nvPr/>
        </p:nvSpPr>
        <p:spPr>
          <a:xfrm>
            <a:off x="3924300" y="4570373"/>
            <a:ext cx="6059956" cy="56273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670F3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buSzPct val="100000"/>
            </a:pPr>
            <a:r>
              <a:rPr lang="en-US" sz="1200" dirty="0">
                <a:solidFill>
                  <a:srgbClr val="575757"/>
                </a:solidFill>
              </a:rPr>
              <a:t>Utilize demand science to develop differentiated insights, optimize across brands / SKUs, &amp; separate complexity that creates value from complexity that creates cost</a:t>
            </a:r>
          </a:p>
        </p:txBody>
      </p:sp>
      <p:cxnSp>
        <p:nvCxnSpPr>
          <p:cNvPr id="282624" name="Straight Connector 282623"/>
          <p:cNvCxnSpPr>
            <a:cxnSpLocks/>
          </p:cNvCxnSpPr>
          <p:nvPr/>
        </p:nvCxnSpPr>
        <p:spPr>
          <a:xfrm>
            <a:off x="1562100" y="2870942"/>
            <a:ext cx="10101886" cy="0"/>
          </a:xfrm>
          <a:prstGeom prst="line">
            <a:avLst/>
          </a:prstGeom>
          <a:ln w="9525"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a:off x="1562100" y="3674694"/>
            <a:ext cx="10101886" cy="0"/>
          </a:xfrm>
          <a:prstGeom prst="line">
            <a:avLst/>
          </a:prstGeom>
          <a:ln w="9525"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p:nvCxnSpPr>
        <p:spPr>
          <a:xfrm>
            <a:off x="1562100" y="4436557"/>
            <a:ext cx="10101886" cy="0"/>
          </a:xfrm>
          <a:prstGeom prst="line">
            <a:avLst/>
          </a:prstGeom>
          <a:ln w="9525"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p:cNvCxnSpPr>
          <p:nvPr/>
        </p:nvCxnSpPr>
        <p:spPr>
          <a:xfrm>
            <a:off x="1562100" y="5261392"/>
            <a:ext cx="10101886" cy="0"/>
          </a:xfrm>
          <a:prstGeom prst="line">
            <a:avLst/>
          </a:prstGeom>
          <a:ln w="9525"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790700" y="3791839"/>
            <a:ext cx="2220686" cy="56273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670F3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274320">
              <a:buSzPct val="100000"/>
            </a:pPr>
            <a:r>
              <a:rPr lang="en-US" sz="1400" b="1" dirty="0">
                <a:solidFill>
                  <a:srgbClr val="03522D"/>
                </a:solidFill>
              </a:rPr>
              <a:t>Reignite focus on superiority of the proposition</a:t>
            </a:r>
          </a:p>
        </p:txBody>
      </p:sp>
      <p:sp>
        <p:nvSpPr>
          <p:cNvPr id="15" name="Rectangle 14"/>
          <p:cNvSpPr/>
          <p:nvPr/>
        </p:nvSpPr>
        <p:spPr>
          <a:xfrm>
            <a:off x="3924300" y="3791839"/>
            <a:ext cx="6059956" cy="56273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670F3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buSzPct val="100000"/>
            </a:pPr>
            <a:r>
              <a:rPr lang="en-US" sz="1200" dirty="0">
                <a:solidFill>
                  <a:srgbClr val="575757"/>
                </a:solidFill>
              </a:rPr>
              <a:t>Renew focus on real product advantage, achieved through proprietary technology, personalized /highly targeted products &amp; holistic approach to customer experience</a:t>
            </a:r>
          </a:p>
        </p:txBody>
      </p:sp>
      <p:pic>
        <p:nvPicPr>
          <p:cNvPr id="51" name="Picture 39" descr="Image result for frito lay logo">
            <a:extLst>
              <a:ext uri="{FF2B5EF4-FFF2-40B4-BE49-F238E27FC236}">
                <a16:creationId xmlns:a16="http://schemas.microsoft.com/office/drawing/2014/main" id="{F6B122A1-8370-433E-9B45-F3E98FBA6149}"/>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0107713" y="3823367"/>
            <a:ext cx="633177" cy="49968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14" descr="Résultat de recherche d'images pour &quot;chobani logo&quot;"/>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1006003" y="2416873"/>
            <a:ext cx="805021" cy="20206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16" descr="Résultat de recherche d'images pour &quot;Prose logo&quot;"/>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0992435" y="4769995"/>
            <a:ext cx="832155" cy="32620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21" descr="Résultat de recherche d'images pour &quot;dassai sake logo&quot;"/>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11235192" y="3773094"/>
            <a:ext cx="346642" cy="60022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24" descr="Résultat de recherche d'images pour &quot;younique logo&quot;"/>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l="22945" t="13062" r="29221" b="10693"/>
          <a:stretch/>
        </p:blipFill>
        <p:spPr bwMode="auto">
          <a:xfrm>
            <a:off x="11080820" y="5404416"/>
            <a:ext cx="655386" cy="548440"/>
          </a:xfrm>
          <a:prstGeom prst="rect">
            <a:avLst/>
          </a:prstGeom>
          <a:noFill/>
          <a:extLst>
            <a:ext uri="{909E8E84-426E-40DD-AFC4-6F175D3DCCD1}">
              <a14:hiddenFill xmlns:a14="http://schemas.microsoft.com/office/drawing/2010/main">
                <a:solidFill>
                  <a:srgbClr val="FFFFFF"/>
                </a:solidFill>
              </a14:hiddenFill>
            </a:ext>
          </a:extLst>
        </p:spPr>
      </p:pic>
      <p:sp>
        <p:nvSpPr>
          <p:cNvPr id="43" name="Oval 20"/>
          <p:cNvSpPr>
            <a:spLocks noChangeAspect="1" noChangeArrowheads="1"/>
          </p:cNvSpPr>
          <p:nvPr/>
        </p:nvSpPr>
        <p:spPr bwMode="auto">
          <a:xfrm>
            <a:off x="1432737" y="2389700"/>
            <a:ext cx="252877" cy="252877"/>
          </a:xfrm>
          <a:prstGeom prst="ellipse">
            <a:avLst/>
          </a:prstGeom>
          <a:solidFill>
            <a:srgbClr val="295E7E">
              <a:alpha val="71000"/>
            </a:srgbClr>
          </a:solidFill>
          <a:ln w="3175" cap="rnd" cmpd="sng" algn="ctr">
            <a:solidFill>
              <a:srgbClr val="FFFFFF"/>
            </a:solidFill>
            <a:prstDash val="solid"/>
            <a:round/>
            <a:headEnd type="none" w="med" len="med"/>
            <a:tailEnd type="none" w="med" len="med"/>
          </a:ln>
          <a:effectLst/>
          <a:scene3d>
            <a:camera prst="orthographicFront">
              <a:rot lat="0" lon="0" rev="0"/>
            </a:camera>
            <a:lightRig rig="contrasting" dir="t">
              <a:rot lat="0" lon="0" rev="7800000"/>
            </a:lightRig>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dirty="0">
                <a:solidFill>
                  <a:srgbClr val="FFFFFF"/>
                </a:solidFill>
              </a:rPr>
              <a:t>1</a:t>
            </a:r>
          </a:p>
        </p:txBody>
      </p:sp>
      <p:sp>
        <p:nvSpPr>
          <p:cNvPr id="44" name="Oval 20"/>
          <p:cNvSpPr>
            <a:spLocks noChangeAspect="1" noChangeArrowheads="1"/>
          </p:cNvSpPr>
          <p:nvPr/>
        </p:nvSpPr>
        <p:spPr bwMode="auto">
          <a:xfrm>
            <a:off x="1432737" y="3168235"/>
            <a:ext cx="252877" cy="252877"/>
          </a:xfrm>
          <a:prstGeom prst="ellipse">
            <a:avLst/>
          </a:prstGeom>
          <a:solidFill>
            <a:srgbClr val="295E7E">
              <a:alpha val="71000"/>
            </a:srgbClr>
          </a:solidFill>
          <a:ln w="3175" cap="rnd" cmpd="sng" algn="ctr">
            <a:solidFill>
              <a:srgbClr val="FFFFFF"/>
            </a:solidFill>
            <a:prstDash val="solid"/>
            <a:round/>
            <a:headEnd type="none" w="med" len="med"/>
            <a:tailEnd type="none" w="med" len="med"/>
          </a:ln>
          <a:effectLst/>
          <a:scene3d>
            <a:camera prst="orthographicFront">
              <a:rot lat="0" lon="0" rev="0"/>
            </a:camera>
            <a:lightRig rig="contrasting" dir="t">
              <a:rot lat="0" lon="0" rev="7800000"/>
            </a:lightRig>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dirty="0">
                <a:solidFill>
                  <a:srgbClr val="FFFFFF"/>
                </a:solidFill>
              </a:rPr>
              <a:t>2</a:t>
            </a:r>
          </a:p>
        </p:txBody>
      </p:sp>
      <p:sp>
        <p:nvSpPr>
          <p:cNvPr id="45" name="Oval 20"/>
          <p:cNvSpPr>
            <a:spLocks noChangeAspect="1" noChangeArrowheads="1"/>
          </p:cNvSpPr>
          <p:nvPr/>
        </p:nvSpPr>
        <p:spPr bwMode="auto">
          <a:xfrm>
            <a:off x="1432737" y="3946769"/>
            <a:ext cx="252877" cy="252877"/>
          </a:xfrm>
          <a:prstGeom prst="ellipse">
            <a:avLst/>
          </a:prstGeom>
          <a:solidFill>
            <a:srgbClr val="03522D"/>
          </a:solidFill>
          <a:ln w="3175" cap="rnd" cmpd="sng" algn="ctr">
            <a:solidFill>
              <a:srgbClr val="FFFFFF"/>
            </a:solidFill>
            <a:prstDash val="solid"/>
            <a:round/>
            <a:headEnd type="none" w="med" len="med"/>
            <a:tailEnd type="none" w="med" len="med"/>
          </a:ln>
          <a:effectLst/>
          <a:scene3d>
            <a:camera prst="orthographicFront">
              <a:rot lat="0" lon="0" rev="0"/>
            </a:camera>
            <a:lightRig rig="contrasting" dir="t">
              <a:rot lat="0" lon="0" rev="7800000"/>
            </a:lightRig>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dirty="0">
                <a:solidFill>
                  <a:srgbClr val="FFFFFF"/>
                </a:solidFill>
              </a:rPr>
              <a:t>3</a:t>
            </a:r>
          </a:p>
        </p:txBody>
      </p:sp>
      <p:sp>
        <p:nvSpPr>
          <p:cNvPr id="46" name="Oval 20"/>
          <p:cNvSpPr>
            <a:spLocks noChangeAspect="1" noChangeArrowheads="1"/>
          </p:cNvSpPr>
          <p:nvPr/>
        </p:nvSpPr>
        <p:spPr bwMode="auto">
          <a:xfrm>
            <a:off x="1432737" y="4725303"/>
            <a:ext cx="252877" cy="252877"/>
          </a:xfrm>
          <a:prstGeom prst="ellipse">
            <a:avLst/>
          </a:prstGeom>
          <a:solidFill>
            <a:srgbClr val="03522D"/>
          </a:solidFill>
          <a:ln w="3175" cap="rnd" cmpd="sng" algn="ctr">
            <a:solidFill>
              <a:srgbClr val="FFFFFF"/>
            </a:solidFill>
            <a:prstDash val="solid"/>
            <a:round/>
            <a:headEnd type="none" w="med" len="med"/>
            <a:tailEnd type="none" w="med" len="med"/>
          </a:ln>
          <a:effectLst/>
          <a:scene3d>
            <a:camera prst="orthographicFront">
              <a:rot lat="0" lon="0" rev="0"/>
            </a:camera>
            <a:lightRig rig="contrasting" dir="t">
              <a:rot lat="0" lon="0" rev="7800000"/>
            </a:lightRig>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dirty="0">
                <a:solidFill>
                  <a:srgbClr val="FFFFFF"/>
                </a:solidFill>
              </a:rPr>
              <a:t>4</a:t>
            </a:r>
          </a:p>
        </p:txBody>
      </p:sp>
      <p:sp>
        <p:nvSpPr>
          <p:cNvPr id="47" name="Oval 20"/>
          <p:cNvSpPr>
            <a:spLocks noChangeAspect="1" noChangeArrowheads="1"/>
          </p:cNvSpPr>
          <p:nvPr/>
        </p:nvSpPr>
        <p:spPr bwMode="auto">
          <a:xfrm>
            <a:off x="1432737" y="5536494"/>
            <a:ext cx="252877" cy="252877"/>
          </a:xfrm>
          <a:prstGeom prst="ellipse">
            <a:avLst/>
          </a:prstGeom>
          <a:solidFill>
            <a:srgbClr val="03522D"/>
          </a:solidFill>
          <a:ln w="3175" cap="rnd" cmpd="sng" algn="ctr">
            <a:solidFill>
              <a:srgbClr val="FFFFFF"/>
            </a:solidFill>
            <a:prstDash val="solid"/>
            <a:round/>
            <a:headEnd type="none" w="med" len="med"/>
            <a:tailEnd type="none" w="med" len="med"/>
          </a:ln>
          <a:effectLst/>
          <a:scene3d>
            <a:camera prst="orthographicFront">
              <a:rot lat="0" lon="0" rev="0"/>
            </a:camera>
            <a:lightRig rig="contrasting" dir="t">
              <a:rot lat="0" lon="0" rev="7800000"/>
            </a:lightRig>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dirty="0">
                <a:solidFill>
                  <a:srgbClr val="FFFFFF"/>
                </a:solidFill>
              </a:rPr>
              <a:t>5</a:t>
            </a:r>
          </a:p>
        </p:txBody>
      </p:sp>
      <p:pic>
        <p:nvPicPr>
          <p:cNvPr id="49" name="Picture 88"/>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1125084" y="2958817"/>
            <a:ext cx="518274" cy="60897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2" descr="Image result for mondelez logo"/>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0026916" y="3169236"/>
            <a:ext cx="898822" cy="22119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8"/>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0035407" y="4797935"/>
            <a:ext cx="821222" cy="189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3" descr="Polémique sur le logo d'Hershey - LOGONEWS">
            <a:extLst>
              <a:ext uri="{FF2B5EF4-FFF2-40B4-BE49-F238E27FC236}">
                <a16:creationId xmlns:a16="http://schemas.microsoft.com/office/drawing/2014/main" id="{72DD4009-2447-4ECD-921F-0B42E2628A3A}"/>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35407" y="2381441"/>
            <a:ext cx="934935" cy="33938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2">
            <a:extLst>
              <a:ext uri="{FF2B5EF4-FFF2-40B4-BE49-F238E27FC236}">
                <a16:creationId xmlns:a16="http://schemas.microsoft.com/office/drawing/2014/main" id="{E8291872-BE45-4E86-9A12-BF416B7F2281}"/>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t="45139" b="29334"/>
          <a:stretch/>
        </p:blipFill>
        <p:spPr bwMode="auto">
          <a:xfrm>
            <a:off x="10057459" y="5511566"/>
            <a:ext cx="991810" cy="253170"/>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0CC80932-E2E2-42BD-9E85-384E8DF08947}"/>
              </a:ext>
            </a:extLst>
          </p:cNvPr>
          <p:cNvSpPr/>
          <p:nvPr/>
        </p:nvSpPr>
        <p:spPr>
          <a:xfrm>
            <a:off x="106170" y="1967971"/>
            <a:ext cx="1028959" cy="1940174"/>
          </a:xfrm>
          <a:prstGeom prst="rect">
            <a:avLst/>
          </a:prstGeom>
          <a:noFill/>
          <a:ln w="19050"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cmpd="sng" algn="ctr">
                <a:solidFill>
                  <a:schemeClr val="accent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0" numCol="1" spcCol="0" rtlCol="0" fromWordArt="0" anchor="ctr" anchorCtr="0" forceAA="0" compatLnSpc="1">
            <a:prstTxWarp prst="textNoShape">
              <a:avLst/>
            </a:prstTxWarp>
            <a:noAutofit/>
          </a:bodyPr>
          <a:lstStyle/>
          <a:p>
            <a:pPr algn="r"/>
            <a:r>
              <a:rPr lang="en-US" sz="1400" b="1" dirty="0">
                <a:solidFill>
                  <a:srgbClr val="295E7E"/>
                </a:solidFill>
              </a:rPr>
              <a:t>Become an always-on portfolio manager</a:t>
            </a:r>
          </a:p>
        </p:txBody>
      </p:sp>
      <p:sp>
        <p:nvSpPr>
          <p:cNvPr id="42" name="Rectangle 41">
            <a:extLst>
              <a:ext uri="{FF2B5EF4-FFF2-40B4-BE49-F238E27FC236}">
                <a16:creationId xmlns:a16="http://schemas.microsoft.com/office/drawing/2014/main" id="{4EBA1513-D20C-4B5E-A12F-BAB23D84F5A0}"/>
              </a:ext>
            </a:extLst>
          </p:cNvPr>
          <p:cNvSpPr/>
          <p:nvPr/>
        </p:nvSpPr>
        <p:spPr>
          <a:xfrm>
            <a:off x="1287529" y="2344065"/>
            <a:ext cx="45719" cy="1365785"/>
          </a:xfrm>
          <a:prstGeom prst="rect">
            <a:avLst/>
          </a:prstGeom>
          <a:solidFill>
            <a:srgbClr val="295E7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6" name="Rectangle 55">
            <a:extLst>
              <a:ext uri="{FF2B5EF4-FFF2-40B4-BE49-F238E27FC236}">
                <a16:creationId xmlns:a16="http://schemas.microsoft.com/office/drawing/2014/main" id="{120A6946-065F-49B4-925E-F595FE1FB47B}"/>
              </a:ext>
            </a:extLst>
          </p:cNvPr>
          <p:cNvSpPr/>
          <p:nvPr/>
        </p:nvSpPr>
        <p:spPr>
          <a:xfrm>
            <a:off x="106170" y="3367393"/>
            <a:ext cx="1028959" cy="2927198"/>
          </a:xfrm>
          <a:prstGeom prst="rect">
            <a:avLst/>
          </a:prstGeom>
          <a:noFill/>
          <a:ln w="19050"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0" numCol="1" spcCol="0" rtlCol="0" fromWordArt="0" anchor="ctr" anchorCtr="0" forceAA="0" compatLnSpc="1">
            <a:prstTxWarp prst="textNoShape">
              <a:avLst/>
            </a:prstTxWarp>
            <a:noAutofit/>
          </a:bodyPr>
          <a:lstStyle/>
          <a:p>
            <a:pPr algn="r"/>
            <a:r>
              <a:rPr lang="en-US" sz="1400" b="1" dirty="0">
                <a:solidFill>
                  <a:srgbClr val="03522D"/>
                </a:solidFill>
              </a:rPr>
              <a:t>Reinvent the demand model</a:t>
            </a:r>
          </a:p>
        </p:txBody>
      </p:sp>
      <p:sp>
        <p:nvSpPr>
          <p:cNvPr id="58" name="Rectangle 57">
            <a:extLst>
              <a:ext uri="{FF2B5EF4-FFF2-40B4-BE49-F238E27FC236}">
                <a16:creationId xmlns:a16="http://schemas.microsoft.com/office/drawing/2014/main" id="{B5DD3689-B8E7-4F46-A7F5-B6BD335450FA}"/>
              </a:ext>
            </a:extLst>
          </p:cNvPr>
          <p:cNvSpPr/>
          <p:nvPr/>
        </p:nvSpPr>
        <p:spPr>
          <a:xfrm>
            <a:off x="1287529" y="3872613"/>
            <a:ext cx="45719" cy="1916758"/>
          </a:xfrm>
          <a:prstGeom prst="rect">
            <a:avLst/>
          </a:prstGeom>
          <a:solidFill>
            <a:srgbClr val="03522D"/>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Tree>
    <p:extLst>
      <p:ext uri="{BB962C8B-B14F-4D97-AF65-F5344CB8AC3E}">
        <p14:creationId xmlns:p14="http://schemas.microsoft.com/office/powerpoint/2010/main" val="2938047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3189700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0669" name="think-cell Slide" r:id="rId5" imgW="471" imgH="472" progId="TCLayout.ActiveDocument.1">
                  <p:embed/>
                </p:oleObj>
              </mc:Choice>
              <mc:Fallback>
                <p:oleObj name="think-cell Slide" r:id="rId5" imgW="471" imgH="472" progId="TCLayout.ActiveDocument.1">
                  <p:embed/>
                  <p:pic>
                    <p:nvPicPr>
                      <p:cNvPr id="18" name="Object 1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Rectangle 16"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9"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0" name="NavigationText"/>
          <p:cNvSpPr/>
          <p:nvPr/>
        </p:nvSpPr>
        <p:spPr>
          <a:xfrm>
            <a:off x="10049263" y="256093"/>
            <a:ext cx="1321797" cy="2580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 bIns="0" numCol="1" spcCol="0" rtlCol="0" fromWordArt="0" anchor="ctr" anchorCtr="0" forceAA="0" compatLnSpc="1">
            <a:prstTxWarp prst="textNoShape">
              <a:avLst/>
            </a:prstTxWarp>
            <a:noAutofit/>
          </a:bodyPr>
          <a:lstStyle/>
          <a:p>
            <a:pPr algn="r"/>
            <a:r>
              <a:rPr lang="en-US" sz="1000" dirty="0">
                <a:solidFill>
                  <a:prstClr val="white">
                    <a:lumMod val="50000"/>
                  </a:prstClr>
                </a:solidFill>
              </a:rPr>
              <a:t>Imperatives</a:t>
            </a:r>
          </a:p>
        </p:txBody>
      </p:sp>
      <p:sp>
        <p:nvSpPr>
          <p:cNvPr id="21" name="NavigationIcon"/>
          <p:cNvSpPr>
            <a:spLocks noChangeAspect="1"/>
          </p:cNvSpPr>
          <p:nvPr/>
        </p:nvSpPr>
        <p:spPr bwMode="auto">
          <a:xfrm>
            <a:off x="11663987" y="132877"/>
            <a:ext cx="418874" cy="365760"/>
          </a:xfrm>
          <a:custGeom>
            <a:avLst/>
            <a:gdLst>
              <a:gd name="connsiteX0" fmla="*/ 628735 w 1254442"/>
              <a:gd name="connsiteY0" fmla="*/ 790575 h 1095375"/>
              <a:gd name="connsiteX1" fmla="*/ 589820 w 1254442"/>
              <a:gd name="connsiteY1" fmla="*/ 806072 h 1095375"/>
              <a:gd name="connsiteX2" fmla="*/ 573245 w 1254442"/>
              <a:gd name="connsiteY2" fmla="*/ 843404 h 1095375"/>
              <a:gd name="connsiteX3" fmla="*/ 589820 w 1254442"/>
              <a:gd name="connsiteY3" fmla="*/ 881442 h 1095375"/>
              <a:gd name="connsiteX4" fmla="*/ 628735 w 1254442"/>
              <a:gd name="connsiteY4" fmla="*/ 896938 h 1095375"/>
              <a:gd name="connsiteX5" fmla="*/ 666929 w 1254442"/>
              <a:gd name="connsiteY5" fmla="*/ 881442 h 1095375"/>
              <a:gd name="connsiteX6" fmla="*/ 682783 w 1254442"/>
              <a:gd name="connsiteY6" fmla="*/ 843404 h 1095375"/>
              <a:gd name="connsiteX7" fmla="*/ 666929 w 1254442"/>
              <a:gd name="connsiteY7" fmla="*/ 806072 h 1095375"/>
              <a:gd name="connsiteX8" fmla="*/ 628735 w 1254442"/>
              <a:gd name="connsiteY8" fmla="*/ 790575 h 1095375"/>
              <a:gd name="connsiteX9" fmla="*/ 584357 w 1254442"/>
              <a:gd name="connsiteY9" fmla="*/ 400050 h 1095375"/>
              <a:gd name="connsiteX10" fmla="*/ 584357 w 1254442"/>
              <a:gd name="connsiteY10" fmla="*/ 535155 h 1095375"/>
              <a:gd name="connsiteX11" fmla="*/ 610075 w 1254442"/>
              <a:gd name="connsiteY11" fmla="*/ 766763 h 1095375"/>
              <a:gd name="connsiteX12" fmla="*/ 644365 w 1254442"/>
              <a:gd name="connsiteY12" fmla="*/ 766763 h 1095375"/>
              <a:gd name="connsiteX13" fmla="*/ 670082 w 1254442"/>
              <a:gd name="connsiteY13" fmla="*/ 535155 h 1095375"/>
              <a:gd name="connsiteX14" fmla="*/ 670082 w 1254442"/>
              <a:gd name="connsiteY14" fmla="*/ 400050 h 1095375"/>
              <a:gd name="connsiteX15" fmla="*/ 584357 w 1254442"/>
              <a:gd name="connsiteY15" fmla="*/ 400050 h 1095375"/>
              <a:gd name="connsiteX16" fmla="*/ 620787 w 1254442"/>
              <a:gd name="connsiteY16" fmla="*/ 106590 h 1095375"/>
              <a:gd name="connsiteX17" fmla="*/ 633652 w 1254442"/>
              <a:gd name="connsiteY17" fmla="*/ 106590 h 1095375"/>
              <a:gd name="connsiteX18" fmla="*/ 1162523 w 1254442"/>
              <a:gd name="connsiteY18" fmla="*/ 1021182 h 1095375"/>
              <a:gd name="connsiteX19" fmla="*/ 1156091 w 1254442"/>
              <a:gd name="connsiteY19" fmla="*/ 1031875 h 1095375"/>
              <a:gd name="connsiteX20" fmla="*/ 98348 w 1254442"/>
              <a:gd name="connsiteY20" fmla="*/ 1031875 h 1095375"/>
              <a:gd name="connsiteX21" fmla="*/ 91916 w 1254442"/>
              <a:gd name="connsiteY21" fmla="*/ 1021182 h 1095375"/>
              <a:gd name="connsiteX22" fmla="*/ 620787 w 1254442"/>
              <a:gd name="connsiteY22" fmla="*/ 106590 h 1095375"/>
              <a:gd name="connsiteX23" fmla="*/ 626428 w 1254442"/>
              <a:gd name="connsiteY23" fmla="*/ 31750 h 1095375"/>
              <a:gd name="connsiteX24" fmla="*/ 30321 w 1254442"/>
              <a:gd name="connsiteY24" fmla="*/ 1063625 h 1095375"/>
              <a:gd name="connsiteX25" fmla="*/ 1222534 w 1254442"/>
              <a:gd name="connsiteY25" fmla="*/ 1063625 h 1095375"/>
              <a:gd name="connsiteX26" fmla="*/ 626428 w 1254442"/>
              <a:gd name="connsiteY26" fmla="*/ 31750 h 1095375"/>
              <a:gd name="connsiteX27" fmla="*/ 627221 w 1254442"/>
              <a:gd name="connsiteY27" fmla="*/ 0 h 1095375"/>
              <a:gd name="connsiteX28" fmla="*/ 654367 w 1254442"/>
              <a:gd name="connsiteY28" fmla="*/ 15710 h 1095375"/>
              <a:gd name="connsiteX29" fmla="*/ 1250156 w 1254442"/>
              <a:gd name="connsiteY29" fmla="*/ 1048247 h 1095375"/>
              <a:gd name="connsiteX30" fmla="*/ 1250156 w 1254442"/>
              <a:gd name="connsiteY30" fmla="*/ 1079666 h 1095375"/>
              <a:gd name="connsiteX31" fmla="*/ 1223010 w 1254442"/>
              <a:gd name="connsiteY31" fmla="*/ 1095375 h 1095375"/>
              <a:gd name="connsiteX32" fmla="*/ 31432 w 1254442"/>
              <a:gd name="connsiteY32" fmla="*/ 1095375 h 1095375"/>
              <a:gd name="connsiteX33" fmla="*/ 4286 w 1254442"/>
              <a:gd name="connsiteY33" fmla="*/ 1079666 h 1095375"/>
              <a:gd name="connsiteX34" fmla="*/ 4286 w 1254442"/>
              <a:gd name="connsiteY34" fmla="*/ 1048247 h 1095375"/>
              <a:gd name="connsiteX35" fmla="*/ 600075 w 1254442"/>
              <a:gd name="connsiteY35" fmla="*/ 15710 h 1095375"/>
              <a:gd name="connsiteX36" fmla="*/ 627221 w 1254442"/>
              <a:gd name="connsiteY36" fmla="*/ 0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54442" h="1095375">
                <a:moveTo>
                  <a:pt x="628735" y="790575"/>
                </a:moveTo>
                <a:cubicBezTo>
                  <a:pt x="612881" y="790575"/>
                  <a:pt x="599909" y="796210"/>
                  <a:pt x="589820" y="806072"/>
                </a:cubicBezTo>
                <a:cubicBezTo>
                  <a:pt x="579010" y="815933"/>
                  <a:pt x="573245" y="828612"/>
                  <a:pt x="573245" y="843404"/>
                </a:cubicBezTo>
                <a:cubicBezTo>
                  <a:pt x="573245" y="858901"/>
                  <a:pt x="579010" y="870876"/>
                  <a:pt x="589820" y="881442"/>
                </a:cubicBezTo>
                <a:cubicBezTo>
                  <a:pt x="599909" y="892007"/>
                  <a:pt x="612881" y="896938"/>
                  <a:pt x="628735" y="896938"/>
                </a:cubicBezTo>
                <a:cubicBezTo>
                  <a:pt x="643868" y="896938"/>
                  <a:pt x="656840" y="892007"/>
                  <a:pt x="666929" y="881442"/>
                </a:cubicBezTo>
                <a:cubicBezTo>
                  <a:pt x="677739" y="870876"/>
                  <a:pt x="682783" y="858901"/>
                  <a:pt x="682783" y="843404"/>
                </a:cubicBezTo>
                <a:cubicBezTo>
                  <a:pt x="682783" y="828612"/>
                  <a:pt x="677739" y="815933"/>
                  <a:pt x="666929" y="806072"/>
                </a:cubicBezTo>
                <a:cubicBezTo>
                  <a:pt x="656840" y="796210"/>
                  <a:pt x="643868" y="790575"/>
                  <a:pt x="628735" y="790575"/>
                </a:cubicBezTo>
                <a:close/>
                <a:moveTo>
                  <a:pt x="584357" y="400050"/>
                </a:moveTo>
                <a:cubicBezTo>
                  <a:pt x="584357" y="400050"/>
                  <a:pt x="584357" y="400050"/>
                  <a:pt x="584357" y="535155"/>
                </a:cubicBezTo>
                <a:cubicBezTo>
                  <a:pt x="584357" y="578760"/>
                  <a:pt x="592930" y="656678"/>
                  <a:pt x="610075" y="766763"/>
                </a:cubicBezTo>
                <a:cubicBezTo>
                  <a:pt x="610075" y="766763"/>
                  <a:pt x="610075" y="766763"/>
                  <a:pt x="644365" y="766763"/>
                </a:cubicBezTo>
                <a:cubicBezTo>
                  <a:pt x="662224" y="656678"/>
                  <a:pt x="670082" y="578760"/>
                  <a:pt x="670082" y="535155"/>
                </a:cubicBezTo>
                <a:cubicBezTo>
                  <a:pt x="670082" y="535155"/>
                  <a:pt x="670082" y="535155"/>
                  <a:pt x="670082" y="400050"/>
                </a:cubicBezTo>
                <a:cubicBezTo>
                  <a:pt x="670082" y="400050"/>
                  <a:pt x="670082" y="400050"/>
                  <a:pt x="584357" y="400050"/>
                </a:cubicBezTo>
                <a:close/>
                <a:moveTo>
                  <a:pt x="620787" y="106590"/>
                </a:moveTo>
                <a:cubicBezTo>
                  <a:pt x="623646" y="101600"/>
                  <a:pt x="630793" y="101600"/>
                  <a:pt x="633652" y="106590"/>
                </a:cubicBezTo>
                <a:cubicBezTo>
                  <a:pt x="633652" y="106590"/>
                  <a:pt x="633652" y="106590"/>
                  <a:pt x="1162523" y="1021182"/>
                </a:cubicBezTo>
                <a:cubicBezTo>
                  <a:pt x="1165382" y="1026172"/>
                  <a:pt x="1161809" y="1031875"/>
                  <a:pt x="1156091" y="1031875"/>
                </a:cubicBezTo>
                <a:cubicBezTo>
                  <a:pt x="1156091" y="1031875"/>
                  <a:pt x="1156091" y="1031875"/>
                  <a:pt x="98348" y="1031875"/>
                </a:cubicBezTo>
                <a:cubicBezTo>
                  <a:pt x="92631" y="1031875"/>
                  <a:pt x="89057" y="1026172"/>
                  <a:pt x="91916" y="1021182"/>
                </a:cubicBezTo>
                <a:cubicBezTo>
                  <a:pt x="91916" y="1021182"/>
                  <a:pt x="91916" y="1021182"/>
                  <a:pt x="620787" y="106590"/>
                </a:cubicBezTo>
                <a:close/>
                <a:moveTo>
                  <a:pt x="626428" y="31750"/>
                </a:moveTo>
                <a:cubicBezTo>
                  <a:pt x="30321" y="1063625"/>
                  <a:pt x="30321" y="1063625"/>
                  <a:pt x="30321" y="1063625"/>
                </a:cubicBezTo>
                <a:cubicBezTo>
                  <a:pt x="1222534" y="1063625"/>
                  <a:pt x="1222534" y="1063625"/>
                  <a:pt x="1222534" y="1063625"/>
                </a:cubicBezTo>
                <a:cubicBezTo>
                  <a:pt x="626428" y="31750"/>
                  <a:pt x="626428" y="31750"/>
                  <a:pt x="626428" y="31750"/>
                </a:cubicBezTo>
                <a:close/>
                <a:moveTo>
                  <a:pt x="627221" y="0"/>
                </a:moveTo>
                <a:cubicBezTo>
                  <a:pt x="638651" y="0"/>
                  <a:pt x="648652" y="5713"/>
                  <a:pt x="654367" y="15710"/>
                </a:cubicBezTo>
                <a:cubicBezTo>
                  <a:pt x="1250156" y="1048247"/>
                  <a:pt x="1250156" y="1048247"/>
                  <a:pt x="1250156" y="1048247"/>
                </a:cubicBezTo>
                <a:cubicBezTo>
                  <a:pt x="1255871" y="1058244"/>
                  <a:pt x="1255871" y="1069669"/>
                  <a:pt x="1250156" y="1079666"/>
                </a:cubicBezTo>
                <a:cubicBezTo>
                  <a:pt x="1244441" y="1089663"/>
                  <a:pt x="1234440" y="1095375"/>
                  <a:pt x="1223010" y="1095375"/>
                </a:cubicBezTo>
                <a:cubicBezTo>
                  <a:pt x="31432" y="1095375"/>
                  <a:pt x="31432" y="1095375"/>
                  <a:pt x="31432" y="1095375"/>
                </a:cubicBezTo>
                <a:cubicBezTo>
                  <a:pt x="20002" y="1095375"/>
                  <a:pt x="10001" y="1089663"/>
                  <a:pt x="4286" y="1079666"/>
                </a:cubicBezTo>
                <a:cubicBezTo>
                  <a:pt x="-1429" y="1069669"/>
                  <a:pt x="-1429" y="1058244"/>
                  <a:pt x="4286" y="1048247"/>
                </a:cubicBezTo>
                <a:cubicBezTo>
                  <a:pt x="600075" y="15710"/>
                  <a:pt x="600075" y="15710"/>
                  <a:pt x="600075" y="15710"/>
                </a:cubicBezTo>
                <a:cubicBezTo>
                  <a:pt x="605790" y="5713"/>
                  <a:pt x="615791" y="0"/>
                  <a:pt x="627221" y="0"/>
                </a:cubicBezTo>
                <a:close/>
              </a:path>
            </a:pathLst>
          </a:custGeom>
          <a:solidFill>
            <a:schemeClr val="bg1">
              <a:lumMod val="100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29BA74">
                  <a:lumMod val="100000"/>
                </a:srgbClr>
              </a:solidFill>
            </a:endParaRPr>
          </a:p>
        </p:txBody>
      </p:sp>
      <p:sp>
        <p:nvSpPr>
          <p:cNvPr id="44" name="Rectangle 43"/>
          <p:cNvSpPr/>
          <p:nvPr/>
        </p:nvSpPr>
        <p:spPr>
          <a:xfrm>
            <a:off x="1727200" y="3905928"/>
            <a:ext cx="2220686" cy="56273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670F3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274320">
              <a:buSzPct val="100000"/>
            </a:pPr>
            <a:r>
              <a:rPr lang="en-US" sz="1400" b="1" dirty="0">
                <a:solidFill>
                  <a:srgbClr val="3EAD92"/>
                </a:solidFill>
              </a:rPr>
              <a:t>Embrace agile structures and ways of working</a:t>
            </a:r>
          </a:p>
        </p:txBody>
      </p:sp>
      <p:sp>
        <p:nvSpPr>
          <p:cNvPr id="29" name="Rectangle 28"/>
          <p:cNvSpPr/>
          <p:nvPr/>
        </p:nvSpPr>
        <p:spPr>
          <a:xfrm>
            <a:off x="1727200" y="3083850"/>
            <a:ext cx="2220686" cy="56273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5E7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274320"/>
            <a:r>
              <a:rPr lang="en-US" sz="1400" b="1" dirty="0">
                <a:solidFill>
                  <a:srgbClr val="30C1D7"/>
                </a:solidFill>
              </a:rPr>
              <a:t>Bring AI to scale across the supply chain</a:t>
            </a:r>
          </a:p>
        </p:txBody>
      </p:sp>
      <p:sp>
        <p:nvSpPr>
          <p:cNvPr id="45" name="Rectangle 44"/>
          <p:cNvSpPr/>
          <p:nvPr/>
        </p:nvSpPr>
        <p:spPr>
          <a:xfrm>
            <a:off x="3962399" y="3905928"/>
            <a:ext cx="6021857" cy="56273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670F3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buSzPct val="100000"/>
            </a:pPr>
            <a:r>
              <a:rPr lang="en-US" sz="1200" dirty="0">
                <a:solidFill>
                  <a:srgbClr val="575757"/>
                </a:solidFill>
              </a:rPr>
              <a:t>Rethink global structures in light of new realities and revamp ways of working that enable a faster-moving, more responsive, nimble and innovative workforce</a:t>
            </a:r>
          </a:p>
        </p:txBody>
      </p:sp>
      <p:sp>
        <p:nvSpPr>
          <p:cNvPr id="37" name="Rectangle 36"/>
          <p:cNvSpPr/>
          <p:nvPr/>
        </p:nvSpPr>
        <p:spPr>
          <a:xfrm>
            <a:off x="3962399" y="3083850"/>
            <a:ext cx="6021857" cy="56273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5E7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r>
              <a:rPr lang="en-US" sz="1200" dirty="0">
                <a:solidFill>
                  <a:srgbClr val="575757"/>
                </a:solidFill>
              </a:rPr>
              <a:t>Invest in modular, scalable digital platforms and deploy AI/automation across the supply chain to better forecast demand, optimize flows, and turbocharge efficiency</a:t>
            </a:r>
          </a:p>
        </p:txBody>
      </p:sp>
      <p:sp>
        <p:nvSpPr>
          <p:cNvPr id="39" name="Rectangle 38"/>
          <p:cNvSpPr/>
          <p:nvPr/>
        </p:nvSpPr>
        <p:spPr>
          <a:xfrm>
            <a:off x="1727200" y="5473882"/>
            <a:ext cx="2220686" cy="56273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670F3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274320">
              <a:buSzPct val="100000"/>
            </a:pPr>
            <a:r>
              <a:rPr lang="en-US" sz="1400" b="1" dirty="0">
                <a:solidFill>
                  <a:srgbClr val="670F31"/>
                </a:solidFill>
              </a:rPr>
              <a:t>Turn purpose into competitive advantage</a:t>
            </a:r>
          </a:p>
        </p:txBody>
      </p:sp>
      <p:sp>
        <p:nvSpPr>
          <p:cNvPr id="40" name="Rectangle 39"/>
          <p:cNvSpPr/>
          <p:nvPr/>
        </p:nvSpPr>
        <p:spPr>
          <a:xfrm>
            <a:off x="3962399" y="5473882"/>
            <a:ext cx="6021858" cy="56273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670F3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buSzPct val="100000"/>
            </a:pPr>
            <a:r>
              <a:rPr lang="en-US" sz="1200" dirty="0">
                <a:solidFill>
                  <a:srgbClr val="575757"/>
                </a:solidFill>
              </a:rPr>
              <a:t>Find a purpose - anchored in company history + sustainability ambitions - and take real action to earn ‘license to operate’ and inspire stakeholders</a:t>
            </a:r>
          </a:p>
        </p:txBody>
      </p:sp>
      <p:cxnSp>
        <p:nvCxnSpPr>
          <p:cNvPr id="41" name="Straight Connector 40"/>
          <p:cNvCxnSpPr>
            <a:cxnSpLocks/>
          </p:cNvCxnSpPr>
          <p:nvPr/>
        </p:nvCxnSpPr>
        <p:spPr>
          <a:xfrm>
            <a:off x="1498600" y="3763565"/>
            <a:ext cx="10165386" cy="0"/>
          </a:xfrm>
          <a:prstGeom prst="line">
            <a:avLst/>
          </a:prstGeom>
          <a:ln w="9525"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p:cNvCxnSpPr>
          <p:nvPr/>
        </p:nvCxnSpPr>
        <p:spPr>
          <a:xfrm>
            <a:off x="1498600" y="4578203"/>
            <a:ext cx="10165386" cy="0"/>
          </a:xfrm>
          <a:prstGeom prst="line">
            <a:avLst/>
          </a:prstGeom>
          <a:ln w="9525"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a:off x="1498600" y="5340066"/>
            <a:ext cx="10165386" cy="0"/>
          </a:xfrm>
          <a:prstGeom prst="line">
            <a:avLst/>
          </a:prstGeom>
          <a:ln w="9525"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727200" y="4695348"/>
            <a:ext cx="2220686" cy="56273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5E7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274320">
              <a:buSzPct val="100000"/>
            </a:pPr>
            <a:r>
              <a:rPr lang="en-US" sz="1400" b="1" dirty="0">
                <a:solidFill>
                  <a:srgbClr val="3EAD92"/>
                </a:solidFill>
              </a:rPr>
              <a:t>Actively leverage the value of ecosystems</a:t>
            </a:r>
          </a:p>
        </p:txBody>
      </p:sp>
      <p:sp>
        <p:nvSpPr>
          <p:cNvPr id="36" name="Rectangle 35"/>
          <p:cNvSpPr/>
          <p:nvPr/>
        </p:nvSpPr>
        <p:spPr>
          <a:xfrm>
            <a:off x="3962399" y="4695348"/>
            <a:ext cx="6021858" cy="56273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5E7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r>
              <a:rPr lang="en-US" sz="1200" dirty="0">
                <a:solidFill>
                  <a:srgbClr val="575757"/>
                </a:solidFill>
              </a:rPr>
              <a:t>Augment value chain with an advantaged ecosystem to unlock new sources of scale and efficiency, more rapid innovation and path to market, and greater flexibility</a:t>
            </a:r>
          </a:p>
        </p:txBody>
      </p:sp>
      <p:pic>
        <p:nvPicPr>
          <p:cNvPr id="46" name="Picture 9"/>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011226" y="5564138"/>
            <a:ext cx="878724" cy="38222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14" descr="Résultat de recherche d'images pour &quot;chobani logo&quot;"/>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0957738" y="4070326"/>
            <a:ext cx="932025" cy="23393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043738" y="4813572"/>
            <a:ext cx="901606" cy="264134"/>
          </a:xfrm>
          <a:prstGeom prst="rect">
            <a:avLst/>
          </a:prstGeom>
        </p:spPr>
      </p:pic>
      <p:pic>
        <p:nvPicPr>
          <p:cNvPr id="38" name="Picture 37">
            <a:extLst>
              <a:ext uri="{FF2B5EF4-FFF2-40B4-BE49-F238E27FC236}">
                <a16:creationId xmlns:a16="http://schemas.microsoft.com/office/drawing/2014/main" id="{4126EFD8-8E34-499C-BC4C-DBBB08606B32}"/>
              </a:ext>
            </a:extLst>
          </p:cNvPr>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85405" y="3174105"/>
            <a:ext cx="813700" cy="382225"/>
          </a:xfrm>
          <a:prstGeom prst="rect">
            <a:avLst/>
          </a:prstGeom>
          <a:noFill/>
          <a:ln>
            <a:noFill/>
          </a:ln>
        </p:spPr>
      </p:pic>
      <p:pic>
        <p:nvPicPr>
          <p:cNvPr id="50" name="Picture 10" descr="Résultat de recherche d'images pour &quot;withings logo&quot;"/>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11094718" y="3260728"/>
            <a:ext cx="841137" cy="20897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1"/>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11210577" y="4813572"/>
            <a:ext cx="512422" cy="42044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3" descr="Résultat de recherche d'images pour &quot;innocent logo&quot;"/>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10895122" y="5598634"/>
            <a:ext cx="971528" cy="31323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7"/>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0043738" y="4070326"/>
            <a:ext cx="813700" cy="233939"/>
          </a:xfrm>
          <a:prstGeom prst="rect">
            <a:avLst/>
          </a:prstGeom>
          <a:noFill/>
          <a:extLst>
            <a:ext uri="{909E8E84-426E-40DD-AFC4-6F175D3DCCD1}">
              <a14:hiddenFill xmlns:a14="http://schemas.microsoft.com/office/drawing/2010/main">
                <a:solidFill>
                  <a:srgbClr val="FFFFFF"/>
                </a:solidFill>
              </a14:hiddenFill>
            </a:ext>
          </a:extLst>
        </p:spPr>
      </p:pic>
      <p:sp>
        <p:nvSpPr>
          <p:cNvPr id="60" name="Oval 20"/>
          <p:cNvSpPr>
            <a:spLocks noChangeAspect="1" noChangeArrowheads="1"/>
          </p:cNvSpPr>
          <p:nvPr/>
        </p:nvSpPr>
        <p:spPr bwMode="auto">
          <a:xfrm>
            <a:off x="1369237" y="3238779"/>
            <a:ext cx="252877" cy="252877"/>
          </a:xfrm>
          <a:prstGeom prst="ellipse">
            <a:avLst/>
          </a:prstGeom>
          <a:solidFill>
            <a:srgbClr val="30C1D7"/>
          </a:solidFill>
          <a:ln w="3175" cap="rnd" cmpd="sng" algn="ctr">
            <a:solidFill>
              <a:srgbClr val="FFFFFF"/>
            </a:solidFill>
            <a:prstDash val="solid"/>
            <a:round/>
            <a:headEnd type="none" w="med" len="med"/>
            <a:tailEnd type="none" w="med" len="med"/>
          </a:ln>
          <a:effectLst/>
          <a:scene3d>
            <a:camera prst="orthographicFront">
              <a:rot lat="0" lon="0" rev="0"/>
            </a:camera>
            <a:lightRig rig="contrasting" dir="t">
              <a:rot lat="0" lon="0" rev="7800000"/>
            </a:lightRig>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dirty="0">
                <a:solidFill>
                  <a:srgbClr val="FFFFFF"/>
                </a:solidFill>
              </a:rPr>
              <a:t>7</a:t>
            </a:r>
          </a:p>
        </p:txBody>
      </p:sp>
      <p:sp>
        <p:nvSpPr>
          <p:cNvPr id="63" name="Oval 20"/>
          <p:cNvSpPr>
            <a:spLocks noChangeAspect="1" noChangeArrowheads="1"/>
          </p:cNvSpPr>
          <p:nvPr/>
        </p:nvSpPr>
        <p:spPr bwMode="auto">
          <a:xfrm>
            <a:off x="1369237" y="4060858"/>
            <a:ext cx="252877" cy="252877"/>
          </a:xfrm>
          <a:prstGeom prst="ellipse">
            <a:avLst/>
          </a:prstGeom>
          <a:solidFill>
            <a:srgbClr val="3EAD92"/>
          </a:solidFill>
          <a:ln w="3175" cap="rnd" cmpd="sng" algn="ctr">
            <a:solidFill>
              <a:srgbClr val="FFFFFF"/>
            </a:solidFill>
            <a:prstDash val="solid"/>
            <a:round/>
            <a:headEnd type="none" w="med" len="med"/>
            <a:tailEnd type="none" w="med" len="med"/>
          </a:ln>
          <a:effectLst/>
          <a:scene3d>
            <a:camera prst="orthographicFront">
              <a:rot lat="0" lon="0" rev="0"/>
            </a:camera>
            <a:lightRig rig="contrasting" dir="t">
              <a:rot lat="0" lon="0" rev="7800000"/>
            </a:lightRig>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dirty="0">
                <a:solidFill>
                  <a:srgbClr val="FFFFFF"/>
                </a:solidFill>
              </a:rPr>
              <a:t>8</a:t>
            </a:r>
          </a:p>
        </p:txBody>
      </p:sp>
      <p:sp>
        <p:nvSpPr>
          <p:cNvPr id="61" name="Oval 20"/>
          <p:cNvSpPr>
            <a:spLocks noChangeAspect="1" noChangeArrowheads="1"/>
          </p:cNvSpPr>
          <p:nvPr/>
        </p:nvSpPr>
        <p:spPr bwMode="auto">
          <a:xfrm>
            <a:off x="1369237" y="4850278"/>
            <a:ext cx="252877" cy="252877"/>
          </a:xfrm>
          <a:prstGeom prst="ellipse">
            <a:avLst/>
          </a:prstGeom>
          <a:solidFill>
            <a:srgbClr val="3EAD92"/>
          </a:solidFill>
          <a:ln w="3175" cap="rnd" cmpd="sng" algn="ctr">
            <a:solidFill>
              <a:srgbClr val="FFFFFF"/>
            </a:solidFill>
            <a:prstDash val="solid"/>
            <a:round/>
            <a:headEnd type="none" w="med" len="med"/>
            <a:tailEnd type="none" w="med" len="med"/>
          </a:ln>
          <a:effectLst/>
          <a:scene3d>
            <a:camera prst="orthographicFront">
              <a:rot lat="0" lon="0" rev="0"/>
            </a:camera>
            <a:lightRig rig="contrasting" dir="t">
              <a:rot lat="0" lon="0" rev="7800000"/>
            </a:lightRig>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dirty="0">
                <a:solidFill>
                  <a:srgbClr val="FFFFFF"/>
                </a:solidFill>
              </a:rPr>
              <a:t>9</a:t>
            </a:r>
          </a:p>
        </p:txBody>
      </p:sp>
      <p:sp>
        <p:nvSpPr>
          <p:cNvPr id="62" name="Oval 20"/>
          <p:cNvSpPr>
            <a:spLocks noChangeAspect="1" noChangeArrowheads="1"/>
          </p:cNvSpPr>
          <p:nvPr/>
        </p:nvSpPr>
        <p:spPr bwMode="auto">
          <a:xfrm>
            <a:off x="1369237" y="5619612"/>
            <a:ext cx="252877" cy="252877"/>
          </a:xfrm>
          <a:prstGeom prst="ellipse">
            <a:avLst/>
          </a:prstGeom>
          <a:solidFill>
            <a:srgbClr val="670F31"/>
          </a:solidFill>
          <a:ln w="3175" cap="rnd" cmpd="sng" algn="ctr">
            <a:solidFill>
              <a:srgbClr val="FFFFFF"/>
            </a:solidFill>
            <a:prstDash val="solid"/>
            <a:round/>
            <a:headEnd type="none" w="med" len="med"/>
            <a:tailEnd type="none" w="med" len="med"/>
          </a:ln>
          <a:effectLst/>
          <a:scene3d>
            <a:camera prst="orthographicFront">
              <a:rot lat="0" lon="0" rev="0"/>
            </a:camera>
            <a:lightRig rig="contrasting" dir="t">
              <a:rot lat="0" lon="0" rev="7800000"/>
            </a:lightRig>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dirty="0">
                <a:solidFill>
                  <a:srgbClr val="FFFFFF"/>
                </a:solidFill>
              </a:rPr>
              <a:t>10</a:t>
            </a:r>
          </a:p>
        </p:txBody>
      </p:sp>
      <p:sp>
        <p:nvSpPr>
          <p:cNvPr id="49" name="Rectangle 48">
            <a:extLst>
              <a:ext uri="{FF2B5EF4-FFF2-40B4-BE49-F238E27FC236}">
                <a16:creationId xmlns:a16="http://schemas.microsoft.com/office/drawing/2014/main" id="{1DE29C02-E7B1-475A-BAA6-C99DF14093CA}"/>
              </a:ext>
            </a:extLst>
          </p:cNvPr>
          <p:cNvSpPr/>
          <p:nvPr/>
        </p:nvSpPr>
        <p:spPr>
          <a:xfrm>
            <a:off x="1727200" y="2268662"/>
            <a:ext cx="2220686" cy="56273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670F3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274320"/>
            <a:r>
              <a:rPr lang="en-US" sz="1400" b="1" dirty="0">
                <a:solidFill>
                  <a:srgbClr val="30C1D7"/>
                </a:solidFill>
              </a:rPr>
              <a:t>Deploy hyper-flexible</a:t>
            </a:r>
          </a:p>
          <a:p>
            <a:pPr defTabSz="274320"/>
            <a:r>
              <a:rPr lang="en-US" sz="1400" b="1" dirty="0">
                <a:solidFill>
                  <a:srgbClr val="30C1D7"/>
                </a:solidFill>
              </a:rPr>
              <a:t>go-to-market model</a:t>
            </a:r>
          </a:p>
        </p:txBody>
      </p:sp>
      <p:sp>
        <p:nvSpPr>
          <p:cNvPr id="53" name="Rectangle 52">
            <a:extLst>
              <a:ext uri="{FF2B5EF4-FFF2-40B4-BE49-F238E27FC236}">
                <a16:creationId xmlns:a16="http://schemas.microsoft.com/office/drawing/2014/main" id="{B8056F62-7F35-44AF-A431-859F6CD7F81B}"/>
              </a:ext>
            </a:extLst>
          </p:cNvPr>
          <p:cNvSpPr/>
          <p:nvPr/>
        </p:nvSpPr>
        <p:spPr>
          <a:xfrm>
            <a:off x="3962399" y="2268662"/>
            <a:ext cx="6021857" cy="56273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670F3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r>
              <a:rPr lang="en-US" sz="1200" dirty="0">
                <a:solidFill>
                  <a:srgbClr val="575757"/>
                </a:solidFill>
              </a:rPr>
              <a:t>Leverage new technologies to reinvent route-to-market and net revenue mgmt. systems and drive sustainable volume growth in the future retail environment</a:t>
            </a:r>
          </a:p>
        </p:txBody>
      </p:sp>
      <p:cxnSp>
        <p:nvCxnSpPr>
          <p:cNvPr id="54" name="Straight Connector 53">
            <a:extLst>
              <a:ext uri="{FF2B5EF4-FFF2-40B4-BE49-F238E27FC236}">
                <a16:creationId xmlns:a16="http://schemas.microsoft.com/office/drawing/2014/main" id="{174D87A3-CC1F-41C6-A8D2-8497F0E47E4F}"/>
              </a:ext>
            </a:extLst>
          </p:cNvPr>
          <p:cNvCxnSpPr>
            <a:cxnSpLocks/>
          </p:cNvCxnSpPr>
          <p:nvPr/>
        </p:nvCxnSpPr>
        <p:spPr>
          <a:xfrm>
            <a:off x="1498600" y="2966424"/>
            <a:ext cx="10165387" cy="0"/>
          </a:xfrm>
          <a:prstGeom prst="line">
            <a:avLst/>
          </a:prstGeom>
          <a:ln w="9525"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pic>
        <p:nvPicPr>
          <p:cNvPr id="58" name="Picture 119" descr="Résultat de recherche d'images pour &quot;kind bar logo&quot;">
            <a:extLst>
              <a:ext uri="{FF2B5EF4-FFF2-40B4-BE49-F238E27FC236}">
                <a16:creationId xmlns:a16="http://schemas.microsoft.com/office/drawing/2014/main" id="{1AF24C06-7A78-48A7-A0E7-76759B6648AE}"/>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1051854" y="2356996"/>
            <a:ext cx="713318" cy="401242"/>
          </a:xfrm>
          <a:prstGeom prst="rect">
            <a:avLst/>
          </a:prstGeom>
          <a:noFill/>
          <a:extLst>
            <a:ext uri="{909E8E84-426E-40DD-AFC4-6F175D3DCCD1}">
              <a14:hiddenFill xmlns:a14="http://schemas.microsoft.com/office/drawing/2010/main">
                <a:solidFill>
                  <a:srgbClr val="FFFFFF"/>
                </a:solidFill>
              </a14:hiddenFill>
            </a:ext>
          </a:extLst>
        </p:spPr>
      </p:pic>
      <p:sp>
        <p:nvSpPr>
          <p:cNvPr id="59" name="Oval 20">
            <a:extLst>
              <a:ext uri="{FF2B5EF4-FFF2-40B4-BE49-F238E27FC236}">
                <a16:creationId xmlns:a16="http://schemas.microsoft.com/office/drawing/2014/main" id="{78B3AA49-3253-4B7C-9A34-B2823D992029}"/>
              </a:ext>
            </a:extLst>
          </p:cNvPr>
          <p:cNvSpPr>
            <a:spLocks noChangeAspect="1" noChangeArrowheads="1"/>
          </p:cNvSpPr>
          <p:nvPr/>
        </p:nvSpPr>
        <p:spPr bwMode="auto">
          <a:xfrm>
            <a:off x="1369237" y="2423591"/>
            <a:ext cx="252877" cy="252877"/>
          </a:xfrm>
          <a:prstGeom prst="ellipse">
            <a:avLst/>
          </a:prstGeom>
          <a:solidFill>
            <a:srgbClr val="30C1D7"/>
          </a:solidFill>
          <a:ln w="3175" cap="rnd" cmpd="sng" algn="ctr">
            <a:solidFill>
              <a:srgbClr val="FFFFFF"/>
            </a:solidFill>
            <a:prstDash val="solid"/>
            <a:round/>
            <a:headEnd type="none" w="med" len="med"/>
            <a:tailEnd type="none" w="med" len="med"/>
          </a:ln>
          <a:effectLst/>
          <a:scene3d>
            <a:camera prst="orthographicFront">
              <a:rot lat="0" lon="0" rev="0"/>
            </a:camera>
            <a:lightRig rig="contrasting" dir="t">
              <a:rot lat="0" lon="0" rev="7800000"/>
            </a:lightRig>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dirty="0">
                <a:solidFill>
                  <a:srgbClr val="FFFFFF"/>
                </a:solidFill>
              </a:rPr>
              <a:t>6</a:t>
            </a:r>
          </a:p>
        </p:txBody>
      </p:sp>
      <p:sp>
        <p:nvSpPr>
          <p:cNvPr id="66" name="ee4pHeader1">
            <a:extLst>
              <a:ext uri="{FF2B5EF4-FFF2-40B4-BE49-F238E27FC236}">
                <a16:creationId xmlns:a16="http://schemas.microsoft.com/office/drawing/2014/main" id="{64E8E9A3-D798-45B1-BF94-F4B135A564DB}"/>
              </a:ext>
            </a:extLst>
          </p:cNvPr>
          <p:cNvSpPr txBox="1"/>
          <p:nvPr/>
        </p:nvSpPr>
        <p:spPr>
          <a:xfrm>
            <a:off x="1369237" y="1418795"/>
            <a:ext cx="3005800" cy="658368"/>
          </a:xfrm>
          <a:prstGeom prst="rect">
            <a:avLst/>
          </a:prstGeom>
          <a:noFill/>
          <a:ln cap="rnd">
            <a:noFill/>
          </a:ln>
        </p:spPr>
        <p:txBody>
          <a:bodyPr wrap="square" lIns="0" tIns="0" rIns="0" bIns="0" rtlCol="0" anchor="b" anchorCtr="0">
            <a:noAutofit/>
          </a:bodyPr>
          <a:lstStyle/>
          <a:p>
            <a:pPr marL="0" lvl="3"/>
            <a:r>
              <a:rPr lang="en-US" sz="1600" dirty="0">
                <a:solidFill>
                  <a:srgbClr val="29BA74"/>
                </a:solidFill>
              </a:rPr>
              <a:t>Levers</a:t>
            </a:r>
          </a:p>
        </p:txBody>
      </p:sp>
      <p:sp>
        <p:nvSpPr>
          <p:cNvPr id="67" name="ee4pHeader2">
            <a:extLst>
              <a:ext uri="{FF2B5EF4-FFF2-40B4-BE49-F238E27FC236}">
                <a16:creationId xmlns:a16="http://schemas.microsoft.com/office/drawing/2014/main" id="{63916912-2819-47F0-B9EE-F383F76ACE3E}"/>
              </a:ext>
            </a:extLst>
          </p:cNvPr>
          <p:cNvSpPr txBox="1"/>
          <p:nvPr/>
        </p:nvSpPr>
        <p:spPr>
          <a:xfrm>
            <a:off x="3962399" y="1418795"/>
            <a:ext cx="6896484" cy="658368"/>
          </a:xfrm>
          <a:prstGeom prst="rect">
            <a:avLst/>
          </a:prstGeom>
          <a:noFill/>
          <a:ln cap="rnd">
            <a:noFill/>
          </a:ln>
        </p:spPr>
        <p:txBody>
          <a:bodyPr wrap="square" lIns="0" tIns="0" rIns="0" bIns="0" rtlCol="0" anchor="b" anchorCtr="0">
            <a:noAutofit/>
          </a:bodyPr>
          <a:lstStyle/>
          <a:p>
            <a:pPr marL="0" lvl="3"/>
            <a:r>
              <a:rPr lang="en-US" sz="1600" dirty="0">
                <a:solidFill>
                  <a:srgbClr val="29BA74"/>
                </a:solidFill>
              </a:rPr>
              <a:t>Description</a:t>
            </a:r>
          </a:p>
        </p:txBody>
      </p:sp>
      <p:sp>
        <p:nvSpPr>
          <p:cNvPr id="68" name="ee4pHeader1">
            <a:extLst>
              <a:ext uri="{FF2B5EF4-FFF2-40B4-BE49-F238E27FC236}">
                <a16:creationId xmlns:a16="http://schemas.microsoft.com/office/drawing/2014/main" id="{DB7E8501-4C1F-415D-BB0C-F6DF49156786}"/>
              </a:ext>
            </a:extLst>
          </p:cNvPr>
          <p:cNvSpPr txBox="1"/>
          <p:nvPr/>
        </p:nvSpPr>
        <p:spPr>
          <a:xfrm>
            <a:off x="10100892" y="1450861"/>
            <a:ext cx="2091107" cy="658368"/>
          </a:xfrm>
          <a:prstGeom prst="rect">
            <a:avLst/>
          </a:prstGeom>
          <a:noFill/>
          <a:ln cap="rnd">
            <a:noFill/>
          </a:ln>
        </p:spPr>
        <p:txBody>
          <a:bodyPr wrap="square" lIns="0" tIns="0" rIns="0" bIns="0" rtlCol="0" anchor="b" anchorCtr="0">
            <a:noAutofit/>
          </a:bodyPr>
          <a:lstStyle/>
          <a:p>
            <a:pPr marL="0" lvl="3"/>
            <a:r>
              <a:rPr lang="en-US" sz="1600" dirty="0">
                <a:solidFill>
                  <a:srgbClr val="29BA74"/>
                </a:solidFill>
              </a:rPr>
              <a:t>Leading examples</a:t>
            </a:r>
          </a:p>
          <a:p>
            <a:pPr marL="0" lvl="3"/>
            <a:r>
              <a:rPr lang="en-US" sz="1200" dirty="0">
                <a:solidFill>
                  <a:srgbClr val="29BA74"/>
                </a:solidFill>
              </a:rPr>
              <a:t>(Large and small brands)</a:t>
            </a:r>
          </a:p>
        </p:txBody>
      </p:sp>
      <p:sp>
        <p:nvSpPr>
          <p:cNvPr id="56" name="Title 1">
            <a:extLst>
              <a:ext uri="{FF2B5EF4-FFF2-40B4-BE49-F238E27FC236}">
                <a16:creationId xmlns:a16="http://schemas.microsoft.com/office/drawing/2014/main" id="{10B8B793-76BD-4997-895A-23D91237768A}"/>
              </a:ext>
            </a:extLst>
          </p:cNvPr>
          <p:cNvSpPr>
            <a:spLocks noGrp="1"/>
          </p:cNvSpPr>
          <p:nvPr>
            <p:ph type="title"/>
          </p:nvPr>
        </p:nvSpPr>
        <p:spPr>
          <a:xfrm>
            <a:off x="629999" y="622800"/>
            <a:ext cx="11305855" cy="332399"/>
          </a:xfrm>
        </p:spPr>
        <p:txBody>
          <a:bodyPr/>
          <a:lstStyle/>
          <a:p>
            <a:r>
              <a:rPr lang="en-US" dirty="0"/>
              <a:t>5 imperatives house 10 actionable, high-impact levers for transformation (II/II)</a:t>
            </a:r>
          </a:p>
        </p:txBody>
      </p:sp>
      <p:pic>
        <p:nvPicPr>
          <p:cNvPr id="620576" name="Picture 32" descr="Red Bull - Wikipedia">
            <a:extLst>
              <a:ext uri="{FF2B5EF4-FFF2-40B4-BE49-F238E27FC236}">
                <a16:creationId xmlns:a16="http://schemas.microsoft.com/office/drawing/2014/main" id="{A713DFB9-53D7-4A1D-9D8F-A5767ACB884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140345" y="2382434"/>
            <a:ext cx="620486" cy="360399"/>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4C3B37F-9844-4B28-8D07-86B0730A93B8}"/>
              </a:ext>
            </a:extLst>
          </p:cNvPr>
          <p:cNvSpPr/>
          <p:nvPr/>
        </p:nvSpPr>
        <p:spPr>
          <a:xfrm>
            <a:off x="32378" y="2001146"/>
            <a:ext cx="1122036" cy="1940174"/>
          </a:xfrm>
          <a:prstGeom prst="rect">
            <a:avLst/>
          </a:prstGeom>
          <a:noFill/>
          <a:ln w="19050"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cmpd="sng" algn="ctr">
                <a:solidFill>
                  <a:srgbClr val="30C1D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0" numCol="1" spcCol="0" rtlCol="0" fromWordArt="0" anchor="ctr" anchorCtr="0" forceAA="0" compatLnSpc="1">
            <a:prstTxWarp prst="textNoShape">
              <a:avLst/>
            </a:prstTxWarp>
            <a:noAutofit/>
          </a:bodyPr>
          <a:lstStyle/>
          <a:p>
            <a:pPr algn="r" defTabSz="274320">
              <a:buSzPct val="100000"/>
            </a:pPr>
            <a:r>
              <a:rPr lang="en-US" sz="1400" b="1" dirty="0">
                <a:solidFill>
                  <a:srgbClr val="30C1D7"/>
                </a:solidFill>
              </a:rPr>
              <a:t>Digitize end-to-end capabilities</a:t>
            </a:r>
          </a:p>
        </p:txBody>
      </p:sp>
      <p:sp>
        <p:nvSpPr>
          <p:cNvPr id="64" name="Rectangle 63">
            <a:extLst>
              <a:ext uri="{FF2B5EF4-FFF2-40B4-BE49-F238E27FC236}">
                <a16:creationId xmlns:a16="http://schemas.microsoft.com/office/drawing/2014/main" id="{56EDAF4A-4624-4F4D-8ED1-DD338AF80235}"/>
              </a:ext>
            </a:extLst>
          </p:cNvPr>
          <p:cNvSpPr/>
          <p:nvPr/>
        </p:nvSpPr>
        <p:spPr>
          <a:xfrm>
            <a:off x="1236729" y="2344065"/>
            <a:ext cx="45719" cy="1365785"/>
          </a:xfrm>
          <a:prstGeom prst="rect">
            <a:avLst/>
          </a:prstGeom>
          <a:solidFill>
            <a:srgbClr val="30C1D7"/>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65" name="Rectangle 64">
            <a:extLst>
              <a:ext uri="{FF2B5EF4-FFF2-40B4-BE49-F238E27FC236}">
                <a16:creationId xmlns:a16="http://schemas.microsoft.com/office/drawing/2014/main" id="{38D520EF-8F67-4965-81E3-08B8E1F003E8}"/>
              </a:ext>
            </a:extLst>
          </p:cNvPr>
          <p:cNvSpPr/>
          <p:nvPr/>
        </p:nvSpPr>
        <p:spPr>
          <a:xfrm>
            <a:off x="1236729" y="3868235"/>
            <a:ext cx="45719" cy="1365785"/>
          </a:xfrm>
          <a:prstGeom prst="rect">
            <a:avLst/>
          </a:prstGeom>
          <a:solidFill>
            <a:srgbClr val="3EAD9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69" name="Rectangle 68">
            <a:extLst>
              <a:ext uri="{FF2B5EF4-FFF2-40B4-BE49-F238E27FC236}">
                <a16:creationId xmlns:a16="http://schemas.microsoft.com/office/drawing/2014/main" id="{D531126C-5E8E-46C6-A323-8DB7A54085AF}"/>
              </a:ext>
            </a:extLst>
          </p:cNvPr>
          <p:cNvSpPr/>
          <p:nvPr/>
        </p:nvSpPr>
        <p:spPr>
          <a:xfrm>
            <a:off x="125455" y="3581039"/>
            <a:ext cx="1028959" cy="1940177"/>
          </a:xfrm>
          <a:prstGeom prst="rect">
            <a:avLst/>
          </a:prstGeom>
          <a:noFill/>
          <a:ln w="19050"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cmpd="sng" algn="ctr">
                <a:solidFill>
                  <a:srgbClr val="3EAD9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0" numCol="1" spcCol="0" rtlCol="0" fromWordArt="0" anchor="ctr" anchorCtr="0" forceAA="0" compatLnSpc="1">
            <a:prstTxWarp prst="textNoShape">
              <a:avLst/>
            </a:prstTxWarp>
            <a:noAutofit/>
          </a:bodyPr>
          <a:lstStyle/>
          <a:p>
            <a:pPr algn="r" defTabSz="274320"/>
            <a:r>
              <a:rPr lang="en-US" sz="1400" b="1" dirty="0">
                <a:solidFill>
                  <a:srgbClr val="3EAD92"/>
                </a:solidFill>
              </a:rPr>
              <a:t>Elevate the operating model</a:t>
            </a:r>
          </a:p>
        </p:txBody>
      </p:sp>
      <p:sp>
        <p:nvSpPr>
          <p:cNvPr id="70" name="Rectangle 69">
            <a:extLst>
              <a:ext uri="{FF2B5EF4-FFF2-40B4-BE49-F238E27FC236}">
                <a16:creationId xmlns:a16="http://schemas.microsoft.com/office/drawing/2014/main" id="{76B0ECE2-F1E3-4E93-B13F-AD4981207401}"/>
              </a:ext>
            </a:extLst>
          </p:cNvPr>
          <p:cNvSpPr/>
          <p:nvPr/>
        </p:nvSpPr>
        <p:spPr>
          <a:xfrm>
            <a:off x="14269" y="5223658"/>
            <a:ext cx="1140145" cy="953152"/>
          </a:xfrm>
          <a:prstGeom prst="rect">
            <a:avLst/>
          </a:prstGeom>
          <a:noFill/>
          <a:ln w="19050"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cmpd="sng" algn="ctr">
                <a:solidFill>
                  <a:srgbClr val="670F3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0" numCol="1" spcCol="0" rtlCol="0" fromWordArt="0" anchor="ctr" anchorCtr="0" forceAA="0" compatLnSpc="1">
            <a:prstTxWarp prst="textNoShape">
              <a:avLst/>
            </a:prstTxWarp>
            <a:noAutofit/>
          </a:bodyPr>
          <a:lstStyle/>
          <a:p>
            <a:pPr algn="r" defTabSz="274320"/>
            <a:r>
              <a:rPr lang="en-US" sz="1400" b="1" dirty="0">
                <a:solidFill>
                  <a:srgbClr val="670F31"/>
                </a:solidFill>
              </a:rPr>
              <a:t>Elevate with purpose</a:t>
            </a:r>
          </a:p>
        </p:txBody>
      </p:sp>
      <p:sp>
        <p:nvSpPr>
          <p:cNvPr id="71" name="Rectangle 70">
            <a:extLst>
              <a:ext uri="{FF2B5EF4-FFF2-40B4-BE49-F238E27FC236}">
                <a16:creationId xmlns:a16="http://schemas.microsoft.com/office/drawing/2014/main" id="{9EC7570C-4637-4E7A-B9BB-0A0B6DE567A3}"/>
              </a:ext>
            </a:extLst>
          </p:cNvPr>
          <p:cNvSpPr/>
          <p:nvPr/>
        </p:nvSpPr>
        <p:spPr>
          <a:xfrm>
            <a:off x="1231049" y="5432163"/>
            <a:ext cx="57078" cy="536142"/>
          </a:xfrm>
          <a:prstGeom prst="rect">
            <a:avLst/>
          </a:prstGeom>
          <a:solidFill>
            <a:srgbClr val="670F3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Tree>
    <p:extLst>
      <p:ext uri="{BB962C8B-B14F-4D97-AF65-F5344CB8AC3E}">
        <p14:creationId xmlns:p14="http://schemas.microsoft.com/office/powerpoint/2010/main" val="1355949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847190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6690" name="think-cell Slide" r:id="rId6" imgW="471" imgH="472" progId="TCLayout.ActiveDocument.1">
                  <p:embed/>
                </p:oleObj>
              </mc:Choice>
              <mc:Fallback>
                <p:oleObj name="think-cell Slide" r:id="rId6" imgW="471" imgH="472"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2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3" name="Title 2"/>
          <p:cNvSpPr>
            <a:spLocks noGrp="1"/>
          </p:cNvSpPr>
          <p:nvPr>
            <p:ph type="title"/>
          </p:nvPr>
        </p:nvSpPr>
        <p:spPr>
          <a:xfrm>
            <a:off x="784546" y="1772127"/>
            <a:ext cx="2478638" cy="1314311"/>
          </a:xfrm>
        </p:spPr>
        <p:txBody>
          <a:bodyPr/>
          <a:lstStyle/>
          <a:p>
            <a:r>
              <a:rPr lang="en-US" dirty="0"/>
              <a:t>Next steps</a:t>
            </a:r>
          </a:p>
        </p:txBody>
      </p:sp>
      <p:grpSp>
        <p:nvGrpSpPr>
          <p:cNvPr id="6" name="Group 5"/>
          <p:cNvGrpSpPr>
            <a:grpSpLocks noChangeAspect="1"/>
          </p:cNvGrpSpPr>
          <p:nvPr/>
        </p:nvGrpSpPr>
        <p:grpSpPr>
          <a:xfrm>
            <a:off x="784546" y="3178087"/>
            <a:ext cx="1457682" cy="1457682"/>
            <a:chOff x="5273675" y="2606675"/>
            <a:chExt cx="1644650" cy="1644650"/>
          </a:xfrm>
        </p:grpSpPr>
        <p:sp>
          <p:nvSpPr>
            <p:cNvPr id="7" name="AutoShape 3"/>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
            <p:cNvSpPr>
              <a:spLocks/>
            </p:cNvSpPr>
            <p:nvPr/>
          </p:nvSpPr>
          <p:spPr bwMode="auto">
            <a:xfrm>
              <a:off x="5449646" y="2761199"/>
              <a:ext cx="1310377" cy="1318677"/>
            </a:xfrm>
            <a:custGeom>
              <a:avLst/>
              <a:gdLst>
                <a:gd name="connsiteX0" fmla="*/ 104555 w 1310377"/>
                <a:gd name="connsiteY0" fmla="*/ 1077376 h 1318677"/>
                <a:gd name="connsiteX1" fmla="*/ 31118 w 1310377"/>
                <a:gd name="connsiteY1" fmla="*/ 1207393 h 1318677"/>
                <a:gd name="connsiteX2" fmla="*/ 66054 w 1310377"/>
                <a:gd name="connsiteY2" fmla="*/ 1273830 h 1318677"/>
                <a:gd name="connsiteX3" fmla="*/ 128084 w 1310377"/>
                <a:gd name="connsiteY3" fmla="*/ 1285260 h 1318677"/>
                <a:gd name="connsiteX4" fmla="*/ 233605 w 1310377"/>
                <a:gd name="connsiteY4" fmla="*/ 1175246 h 1318677"/>
                <a:gd name="connsiteX5" fmla="*/ 104555 w 1310377"/>
                <a:gd name="connsiteY5" fmla="*/ 1077376 h 1318677"/>
                <a:gd name="connsiteX6" fmla="*/ 98011 w 1310377"/>
                <a:gd name="connsiteY6" fmla="*/ 1043721 h 1318677"/>
                <a:gd name="connsiteX7" fmla="*/ 115166 w 1310377"/>
                <a:gd name="connsiteY7" fmla="*/ 1044435 h 1318677"/>
                <a:gd name="connsiteX8" fmla="*/ 263843 w 1310377"/>
                <a:gd name="connsiteY8" fmla="*/ 1157274 h 1318677"/>
                <a:gd name="connsiteX9" fmla="*/ 268846 w 1310377"/>
                <a:gd name="connsiteY9" fmla="*/ 1175843 h 1318677"/>
                <a:gd name="connsiteX10" fmla="*/ 137325 w 1310377"/>
                <a:gd name="connsiteY10" fmla="*/ 1314392 h 1318677"/>
                <a:gd name="connsiteX11" fmla="*/ 107303 w 1310377"/>
                <a:gd name="connsiteY11" fmla="*/ 1318677 h 1318677"/>
                <a:gd name="connsiteX12" fmla="*/ 47261 w 1310377"/>
                <a:gd name="connsiteY12" fmla="*/ 1297252 h 1318677"/>
                <a:gd name="connsiteX13" fmla="*/ 85 w 1310377"/>
                <a:gd name="connsiteY13" fmla="*/ 1205124 h 1318677"/>
                <a:gd name="connsiteX14" fmla="*/ 98011 w 1310377"/>
                <a:gd name="connsiteY14" fmla="*/ 1043721 h 1318677"/>
                <a:gd name="connsiteX15" fmla="*/ 760337 w 1310377"/>
                <a:gd name="connsiteY15" fmla="*/ 1005939 h 1318677"/>
                <a:gd name="connsiteX16" fmla="*/ 650323 w 1310377"/>
                <a:gd name="connsiteY16" fmla="*/ 1111461 h 1318677"/>
                <a:gd name="connsiteX17" fmla="*/ 661039 w 1310377"/>
                <a:gd name="connsiteY17" fmla="*/ 1172777 h 1318677"/>
                <a:gd name="connsiteX18" fmla="*/ 727476 w 1310377"/>
                <a:gd name="connsiteY18" fmla="*/ 1208426 h 1318677"/>
                <a:gd name="connsiteX19" fmla="*/ 857492 w 1310377"/>
                <a:gd name="connsiteY19" fmla="*/ 1134989 h 1318677"/>
                <a:gd name="connsiteX20" fmla="*/ 760337 w 1310377"/>
                <a:gd name="connsiteY20" fmla="*/ 1005939 h 1318677"/>
                <a:gd name="connsiteX21" fmla="*/ 768834 w 1310377"/>
                <a:gd name="connsiteY21" fmla="*/ 969982 h 1318677"/>
                <a:gd name="connsiteX22" fmla="*/ 777334 w 1310377"/>
                <a:gd name="connsiteY22" fmla="*/ 975697 h 1318677"/>
                <a:gd name="connsiteX23" fmla="*/ 889711 w 1310377"/>
                <a:gd name="connsiteY23" fmla="*/ 1124288 h 1318677"/>
                <a:gd name="connsiteX24" fmla="*/ 890426 w 1310377"/>
                <a:gd name="connsiteY24" fmla="*/ 1141433 h 1318677"/>
                <a:gd name="connsiteX25" fmla="*/ 728661 w 1310377"/>
                <a:gd name="connsiteY25" fmla="*/ 1238588 h 1318677"/>
                <a:gd name="connsiteX26" fmla="*/ 725798 w 1310377"/>
                <a:gd name="connsiteY26" fmla="*/ 1239302 h 1318677"/>
                <a:gd name="connsiteX27" fmla="*/ 635610 w 1310377"/>
                <a:gd name="connsiteY27" fmla="*/ 1191439 h 1318677"/>
                <a:gd name="connsiteX28" fmla="*/ 619147 w 1310377"/>
                <a:gd name="connsiteY28" fmla="*/ 1101428 h 1318677"/>
                <a:gd name="connsiteX29" fmla="*/ 758724 w 1310377"/>
                <a:gd name="connsiteY29" fmla="*/ 970697 h 1318677"/>
                <a:gd name="connsiteX30" fmla="*/ 768834 w 1310377"/>
                <a:gd name="connsiteY30" fmla="*/ 969982 h 1318677"/>
                <a:gd name="connsiteX31" fmla="*/ 457142 w 1310377"/>
                <a:gd name="connsiteY31" fmla="*/ 744942 h 1318677"/>
                <a:gd name="connsiteX32" fmla="*/ 208204 w 1310377"/>
                <a:gd name="connsiteY32" fmla="*/ 958809 h 1318677"/>
                <a:gd name="connsiteX33" fmla="*/ 325520 w 1310377"/>
                <a:gd name="connsiteY33" fmla="*/ 1082139 h 1318677"/>
                <a:gd name="connsiteX34" fmla="*/ 460003 w 1310377"/>
                <a:gd name="connsiteY34" fmla="*/ 1013702 h 1318677"/>
                <a:gd name="connsiteX35" fmla="*/ 547990 w 1310377"/>
                <a:gd name="connsiteY35" fmla="*/ 772745 h 1318677"/>
                <a:gd name="connsiteX36" fmla="*/ 457142 w 1310377"/>
                <a:gd name="connsiteY36" fmla="*/ 744942 h 1318677"/>
                <a:gd name="connsiteX37" fmla="*/ 452342 w 1310377"/>
                <a:gd name="connsiteY37" fmla="*/ 713911 h 1318677"/>
                <a:gd name="connsiteX38" fmla="*/ 571971 w 1310377"/>
                <a:gd name="connsiteY38" fmla="*/ 753156 h 1318677"/>
                <a:gd name="connsiteX39" fmla="*/ 480995 w 1310377"/>
                <a:gd name="connsiteY39" fmla="*/ 1037147 h 1318677"/>
                <a:gd name="connsiteX40" fmla="*/ 320535 w 1310377"/>
                <a:gd name="connsiteY40" fmla="*/ 1116351 h 1318677"/>
                <a:gd name="connsiteX41" fmla="*/ 316237 w 1310377"/>
                <a:gd name="connsiteY41" fmla="*/ 1117064 h 1318677"/>
                <a:gd name="connsiteX42" fmla="*/ 301911 w 1310377"/>
                <a:gd name="connsiteY42" fmla="*/ 1108502 h 1318677"/>
                <a:gd name="connsiteX43" fmla="*/ 179417 w 1310377"/>
                <a:gd name="connsiteY43" fmla="*/ 978636 h 1318677"/>
                <a:gd name="connsiteX44" fmla="*/ 172970 w 1310377"/>
                <a:gd name="connsiteY44" fmla="*/ 958657 h 1318677"/>
                <a:gd name="connsiteX45" fmla="*/ 452342 w 1310377"/>
                <a:gd name="connsiteY45" fmla="*/ 713911 h 1318677"/>
                <a:gd name="connsiteX46" fmla="*/ 1087888 w 1310377"/>
                <a:gd name="connsiteY46" fmla="*/ 674879 h 1318677"/>
                <a:gd name="connsiteX47" fmla="*/ 920758 w 1310377"/>
                <a:gd name="connsiteY47" fmla="*/ 779797 h 1318677"/>
                <a:gd name="connsiteX48" fmla="*/ 851142 w 1310377"/>
                <a:gd name="connsiteY48" fmla="*/ 914476 h 1318677"/>
                <a:gd name="connsiteX49" fmla="*/ 974584 w 1310377"/>
                <a:gd name="connsiteY49" fmla="*/ 1031340 h 1318677"/>
                <a:gd name="connsiteX50" fmla="*/ 1190606 w 1310377"/>
                <a:gd name="connsiteY50" fmla="*/ 784072 h 1318677"/>
                <a:gd name="connsiteX51" fmla="*/ 1162617 w 1310377"/>
                <a:gd name="connsiteY51" fmla="*/ 692861 h 1318677"/>
                <a:gd name="connsiteX52" fmla="*/ 1087888 w 1310377"/>
                <a:gd name="connsiteY52" fmla="*/ 674879 h 1318677"/>
                <a:gd name="connsiteX53" fmla="*/ 1093449 w 1310377"/>
                <a:gd name="connsiteY53" fmla="*/ 642341 h 1318677"/>
                <a:gd name="connsiteX54" fmla="*/ 1181695 w 1310377"/>
                <a:gd name="connsiteY54" fmla="*/ 668840 h 1318677"/>
                <a:gd name="connsiteX55" fmla="*/ 1220242 w 1310377"/>
                <a:gd name="connsiteY55" fmla="*/ 788758 h 1318677"/>
                <a:gd name="connsiteX56" fmla="*/ 975400 w 1310377"/>
                <a:gd name="connsiteY56" fmla="*/ 1066425 h 1318677"/>
                <a:gd name="connsiteX57" fmla="*/ 968976 w 1310377"/>
                <a:gd name="connsiteY57" fmla="*/ 1067852 h 1318677"/>
                <a:gd name="connsiteX58" fmla="*/ 955413 w 1310377"/>
                <a:gd name="connsiteY58" fmla="*/ 1060714 h 1318677"/>
                <a:gd name="connsiteX59" fmla="*/ 826211 w 1310377"/>
                <a:gd name="connsiteY59" fmla="*/ 937228 h 1318677"/>
                <a:gd name="connsiteX60" fmla="*/ 818359 w 1310377"/>
                <a:gd name="connsiteY60" fmla="*/ 919383 h 1318677"/>
                <a:gd name="connsiteX61" fmla="*/ 898307 w 1310377"/>
                <a:gd name="connsiteY61" fmla="*/ 758779 h 1318677"/>
                <a:gd name="connsiteX62" fmla="*/ 1093449 w 1310377"/>
                <a:gd name="connsiteY62" fmla="*/ 642341 h 1318677"/>
                <a:gd name="connsiteX63" fmla="*/ 810026 w 1310377"/>
                <a:gd name="connsiteY63" fmla="*/ 330934 h 1318677"/>
                <a:gd name="connsiteX64" fmla="*/ 827171 w 1310377"/>
                <a:gd name="connsiteY64" fmla="*/ 332364 h 1318677"/>
                <a:gd name="connsiteX65" fmla="*/ 975047 w 1310377"/>
                <a:gd name="connsiteY65" fmla="*/ 445267 h 1318677"/>
                <a:gd name="connsiteX66" fmla="*/ 980048 w 1310377"/>
                <a:gd name="connsiteY66" fmla="*/ 463846 h 1318677"/>
                <a:gd name="connsiteX67" fmla="*/ 849316 w 1310377"/>
                <a:gd name="connsiteY67" fmla="*/ 602474 h 1318677"/>
                <a:gd name="connsiteX68" fmla="*/ 819313 w 1310377"/>
                <a:gd name="connsiteY68" fmla="*/ 607476 h 1318677"/>
                <a:gd name="connsiteX69" fmla="*/ 760019 w 1310377"/>
                <a:gd name="connsiteY69" fmla="*/ 586039 h 1318677"/>
                <a:gd name="connsiteX70" fmla="*/ 712871 w 1310377"/>
                <a:gd name="connsiteY70" fmla="*/ 493144 h 1318677"/>
                <a:gd name="connsiteX71" fmla="*/ 810026 w 1310377"/>
                <a:gd name="connsiteY71" fmla="*/ 330934 h 1318677"/>
                <a:gd name="connsiteX72" fmla="*/ 1200372 w 1310377"/>
                <a:gd name="connsiteY72" fmla="*/ 353 h 1318677"/>
                <a:gd name="connsiteX73" fmla="*/ 1283331 w 1310377"/>
                <a:gd name="connsiteY73" fmla="*/ 40545 h 1318677"/>
                <a:gd name="connsiteX74" fmla="*/ 1192518 w 1310377"/>
                <a:gd name="connsiteY74" fmla="*/ 324921 h 1318677"/>
                <a:gd name="connsiteX75" fmla="*/ 1033057 w 1310377"/>
                <a:gd name="connsiteY75" fmla="*/ 405148 h 1318677"/>
                <a:gd name="connsiteX76" fmla="*/ 1028767 w 1310377"/>
                <a:gd name="connsiteY76" fmla="*/ 405864 h 1318677"/>
                <a:gd name="connsiteX77" fmla="*/ 1014465 w 1310377"/>
                <a:gd name="connsiteY77" fmla="*/ 396552 h 1318677"/>
                <a:gd name="connsiteX78" fmla="*/ 892188 w 1310377"/>
                <a:gd name="connsiteY78" fmla="*/ 266183 h 1318677"/>
                <a:gd name="connsiteX79" fmla="*/ 885753 w 1310377"/>
                <a:gd name="connsiteY79" fmla="*/ 246843 h 1318677"/>
                <a:gd name="connsiteX80" fmla="*/ 1163915 w 1310377"/>
                <a:gd name="connsiteY80" fmla="*/ 1864 h 1318677"/>
                <a:gd name="connsiteX81" fmla="*/ 1200372 w 1310377"/>
                <a:gd name="connsiteY81" fmla="*/ 353 h 131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310377" h="1318677">
                  <a:moveTo>
                    <a:pt x="104555" y="1077376"/>
                  </a:moveTo>
                  <a:cubicBezTo>
                    <a:pt x="68906" y="1105237"/>
                    <a:pt x="32544" y="1177389"/>
                    <a:pt x="31118" y="1207393"/>
                  </a:cubicBezTo>
                  <a:cubicBezTo>
                    <a:pt x="30405" y="1223109"/>
                    <a:pt x="41813" y="1254542"/>
                    <a:pt x="66054" y="1273830"/>
                  </a:cubicBezTo>
                  <a:cubicBezTo>
                    <a:pt x="84592" y="1288117"/>
                    <a:pt x="105268" y="1291689"/>
                    <a:pt x="128084" y="1285260"/>
                  </a:cubicBezTo>
                  <a:cubicBezTo>
                    <a:pt x="180845" y="1268829"/>
                    <a:pt x="220059" y="1201678"/>
                    <a:pt x="233605" y="1175246"/>
                  </a:cubicBezTo>
                  <a:cubicBezTo>
                    <a:pt x="104555" y="1077376"/>
                    <a:pt x="104555" y="1077376"/>
                    <a:pt x="104555" y="1077376"/>
                  </a:cubicBezTo>
                  <a:close/>
                  <a:moveTo>
                    <a:pt x="98011" y="1043721"/>
                  </a:moveTo>
                  <a:cubicBezTo>
                    <a:pt x="103729" y="1040864"/>
                    <a:pt x="110163" y="1040864"/>
                    <a:pt x="115166" y="1044435"/>
                  </a:cubicBezTo>
                  <a:cubicBezTo>
                    <a:pt x="263843" y="1157274"/>
                    <a:pt x="263843" y="1157274"/>
                    <a:pt x="263843" y="1157274"/>
                  </a:cubicBezTo>
                  <a:cubicBezTo>
                    <a:pt x="269561" y="1161559"/>
                    <a:pt x="271705" y="1169415"/>
                    <a:pt x="268846" y="1175843"/>
                  </a:cubicBezTo>
                  <a:cubicBezTo>
                    <a:pt x="266702" y="1180842"/>
                    <a:pt x="218096" y="1290110"/>
                    <a:pt x="137325" y="1314392"/>
                  </a:cubicBezTo>
                  <a:cubicBezTo>
                    <a:pt x="127318" y="1317249"/>
                    <a:pt x="117310" y="1318677"/>
                    <a:pt x="107303" y="1318677"/>
                  </a:cubicBezTo>
                  <a:cubicBezTo>
                    <a:pt x="85860" y="1318677"/>
                    <a:pt x="65846" y="1311535"/>
                    <a:pt x="47261" y="1297252"/>
                  </a:cubicBezTo>
                  <a:cubicBezTo>
                    <a:pt x="15095" y="1272256"/>
                    <a:pt x="-1345" y="1230834"/>
                    <a:pt x="85" y="1205124"/>
                  </a:cubicBezTo>
                  <a:cubicBezTo>
                    <a:pt x="2229" y="1164416"/>
                    <a:pt x="48691" y="1071574"/>
                    <a:pt x="98011" y="1043721"/>
                  </a:cubicBezTo>
                  <a:close/>
                  <a:moveTo>
                    <a:pt x="760337" y="1005939"/>
                  </a:moveTo>
                  <a:cubicBezTo>
                    <a:pt x="733191" y="1019486"/>
                    <a:pt x="666039" y="1057987"/>
                    <a:pt x="650323" y="1111461"/>
                  </a:cubicBezTo>
                  <a:cubicBezTo>
                    <a:pt x="643179" y="1133563"/>
                    <a:pt x="646751" y="1154239"/>
                    <a:pt x="661039" y="1172777"/>
                  </a:cubicBezTo>
                  <a:cubicBezTo>
                    <a:pt x="680327" y="1197018"/>
                    <a:pt x="711759" y="1209139"/>
                    <a:pt x="727476" y="1208426"/>
                  </a:cubicBezTo>
                  <a:cubicBezTo>
                    <a:pt x="757480" y="1206287"/>
                    <a:pt x="829632" y="1170638"/>
                    <a:pt x="857492" y="1134989"/>
                  </a:cubicBezTo>
                  <a:cubicBezTo>
                    <a:pt x="760337" y="1005939"/>
                    <a:pt x="760337" y="1005939"/>
                    <a:pt x="760337" y="1005939"/>
                  </a:cubicBezTo>
                  <a:close/>
                  <a:moveTo>
                    <a:pt x="768834" y="969982"/>
                  </a:moveTo>
                  <a:cubicBezTo>
                    <a:pt x="772145" y="970875"/>
                    <a:pt x="775187" y="972840"/>
                    <a:pt x="777334" y="975697"/>
                  </a:cubicBezTo>
                  <a:cubicBezTo>
                    <a:pt x="889711" y="1124288"/>
                    <a:pt x="889711" y="1124288"/>
                    <a:pt x="889711" y="1124288"/>
                  </a:cubicBezTo>
                  <a:cubicBezTo>
                    <a:pt x="893289" y="1129288"/>
                    <a:pt x="894005" y="1135718"/>
                    <a:pt x="890426" y="1141433"/>
                  </a:cubicBezTo>
                  <a:cubicBezTo>
                    <a:pt x="862511" y="1190725"/>
                    <a:pt x="769460" y="1237159"/>
                    <a:pt x="728661" y="1238588"/>
                  </a:cubicBezTo>
                  <a:cubicBezTo>
                    <a:pt x="727229" y="1239302"/>
                    <a:pt x="726514" y="1239302"/>
                    <a:pt x="725798" y="1239302"/>
                  </a:cubicBezTo>
                  <a:cubicBezTo>
                    <a:pt x="699314" y="1239302"/>
                    <a:pt x="660662" y="1222871"/>
                    <a:pt x="635610" y="1191439"/>
                  </a:cubicBezTo>
                  <a:cubicBezTo>
                    <a:pt x="615568" y="1165007"/>
                    <a:pt x="609842" y="1133574"/>
                    <a:pt x="619147" y="1101428"/>
                  </a:cubicBezTo>
                  <a:cubicBezTo>
                    <a:pt x="644199" y="1020703"/>
                    <a:pt x="753713" y="972840"/>
                    <a:pt x="758724" y="970697"/>
                  </a:cubicBezTo>
                  <a:cubicBezTo>
                    <a:pt x="761945" y="969268"/>
                    <a:pt x="765524" y="969089"/>
                    <a:pt x="768834" y="969982"/>
                  </a:cubicBezTo>
                  <a:close/>
                  <a:moveTo>
                    <a:pt x="457142" y="744942"/>
                  </a:moveTo>
                  <a:cubicBezTo>
                    <a:pt x="377739" y="755636"/>
                    <a:pt x="271154" y="825499"/>
                    <a:pt x="208204" y="958809"/>
                  </a:cubicBezTo>
                  <a:cubicBezTo>
                    <a:pt x="233241" y="975919"/>
                    <a:pt x="291183" y="1020118"/>
                    <a:pt x="325520" y="1082139"/>
                  </a:cubicBezTo>
                  <a:cubicBezTo>
                    <a:pt x="353418" y="1072872"/>
                    <a:pt x="422090" y="1048633"/>
                    <a:pt x="460003" y="1013702"/>
                  </a:cubicBezTo>
                  <a:cubicBezTo>
                    <a:pt x="466441" y="1007286"/>
                    <a:pt x="620954" y="861856"/>
                    <a:pt x="547990" y="772745"/>
                  </a:cubicBezTo>
                  <a:cubicBezTo>
                    <a:pt x="529391" y="749220"/>
                    <a:pt x="496485" y="739239"/>
                    <a:pt x="457142" y="744942"/>
                  </a:cubicBezTo>
                  <a:close/>
                  <a:moveTo>
                    <a:pt x="452342" y="713911"/>
                  </a:moveTo>
                  <a:cubicBezTo>
                    <a:pt x="503202" y="707489"/>
                    <a:pt x="546182" y="721046"/>
                    <a:pt x="571971" y="753156"/>
                  </a:cubicBezTo>
                  <a:cubicBezTo>
                    <a:pt x="662229" y="863756"/>
                    <a:pt x="499620" y="1019308"/>
                    <a:pt x="480995" y="1037147"/>
                  </a:cubicBezTo>
                  <a:cubicBezTo>
                    <a:pt x="427270" y="1086382"/>
                    <a:pt x="324833" y="1115637"/>
                    <a:pt x="320535" y="1116351"/>
                  </a:cubicBezTo>
                  <a:cubicBezTo>
                    <a:pt x="319103" y="1117064"/>
                    <a:pt x="317670" y="1117064"/>
                    <a:pt x="316237" y="1117064"/>
                  </a:cubicBezTo>
                  <a:cubicBezTo>
                    <a:pt x="310507" y="1117064"/>
                    <a:pt x="304776" y="1114210"/>
                    <a:pt x="301911" y="1108502"/>
                  </a:cubicBezTo>
                  <a:cubicBezTo>
                    <a:pt x="265377" y="1031439"/>
                    <a:pt x="180133" y="979350"/>
                    <a:pt x="179417" y="978636"/>
                  </a:cubicBezTo>
                  <a:cubicBezTo>
                    <a:pt x="172253" y="974355"/>
                    <a:pt x="170104" y="965793"/>
                    <a:pt x="172970" y="958657"/>
                  </a:cubicBezTo>
                  <a:cubicBezTo>
                    <a:pt x="240305" y="806672"/>
                    <a:pt x="361367" y="726041"/>
                    <a:pt x="452342" y="713911"/>
                  </a:cubicBezTo>
                  <a:close/>
                  <a:moveTo>
                    <a:pt x="1087888" y="674879"/>
                  </a:moveTo>
                  <a:cubicBezTo>
                    <a:pt x="1008763" y="687606"/>
                    <a:pt x="925602" y="774987"/>
                    <a:pt x="920758" y="779797"/>
                  </a:cubicBezTo>
                  <a:cubicBezTo>
                    <a:pt x="885591" y="817564"/>
                    <a:pt x="860472" y="885972"/>
                    <a:pt x="851142" y="914476"/>
                  </a:cubicBezTo>
                  <a:cubicBezTo>
                    <a:pt x="912863" y="948680"/>
                    <a:pt x="957359" y="1006400"/>
                    <a:pt x="974584" y="1031340"/>
                  </a:cubicBezTo>
                  <a:cubicBezTo>
                    <a:pt x="1108791" y="969345"/>
                    <a:pt x="1179124" y="863169"/>
                    <a:pt x="1190606" y="784072"/>
                  </a:cubicBezTo>
                  <a:cubicBezTo>
                    <a:pt x="1195630" y="744167"/>
                    <a:pt x="1186300" y="712101"/>
                    <a:pt x="1162617" y="692861"/>
                  </a:cubicBezTo>
                  <a:cubicBezTo>
                    <a:pt x="1140189" y="674690"/>
                    <a:pt x="1114263" y="670637"/>
                    <a:pt x="1087888" y="674879"/>
                  </a:cubicBezTo>
                  <a:close/>
                  <a:moveTo>
                    <a:pt x="1093449" y="642341"/>
                  </a:moveTo>
                  <a:cubicBezTo>
                    <a:pt x="1123831" y="639575"/>
                    <a:pt x="1154213" y="646356"/>
                    <a:pt x="1181695" y="668840"/>
                  </a:cubicBezTo>
                  <a:cubicBezTo>
                    <a:pt x="1213818" y="695251"/>
                    <a:pt x="1227380" y="737365"/>
                    <a:pt x="1220242" y="788758"/>
                  </a:cubicBezTo>
                  <a:cubicBezTo>
                    <a:pt x="1208107" y="878696"/>
                    <a:pt x="1127445" y="1000042"/>
                    <a:pt x="975400" y="1066425"/>
                  </a:cubicBezTo>
                  <a:cubicBezTo>
                    <a:pt x="973259" y="1067852"/>
                    <a:pt x="971117" y="1067852"/>
                    <a:pt x="968976" y="1067852"/>
                  </a:cubicBezTo>
                  <a:cubicBezTo>
                    <a:pt x="963979" y="1067852"/>
                    <a:pt x="958268" y="1064997"/>
                    <a:pt x="955413" y="1060714"/>
                  </a:cubicBezTo>
                  <a:cubicBezTo>
                    <a:pt x="954699" y="1059287"/>
                    <a:pt x="902590" y="974345"/>
                    <a:pt x="826211" y="937228"/>
                  </a:cubicBezTo>
                  <a:cubicBezTo>
                    <a:pt x="819786" y="934372"/>
                    <a:pt x="816217" y="926521"/>
                    <a:pt x="818359" y="919383"/>
                  </a:cubicBezTo>
                  <a:cubicBezTo>
                    <a:pt x="819073" y="914386"/>
                    <a:pt x="848339" y="812313"/>
                    <a:pt x="898307" y="758779"/>
                  </a:cubicBezTo>
                  <a:cubicBezTo>
                    <a:pt x="911156" y="744860"/>
                    <a:pt x="1002302" y="650639"/>
                    <a:pt x="1093449" y="642341"/>
                  </a:cubicBezTo>
                  <a:close/>
                  <a:moveTo>
                    <a:pt x="810026" y="330934"/>
                  </a:moveTo>
                  <a:cubicBezTo>
                    <a:pt x="815741" y="328076"/>
                    <a:pt x="822170" y="328076"/>
                    <a:pt x="827171" y="332364"/>
                  </a:cubicBezTo>
                  <a:cubicBezTo>
                    <a:pt x="975047" y="445267"/>
                    <a:pt x="975047" y="445267"/>
                    <a:pt x="975047" y="445267"/>
                  </a:cubicBezTo>
                  <a:cubicBezTo>
                    <a:pt x="981476" y="449554"/>
                    <a:pt x="982905" y="457415"/>
                    <a:pt x="980048" y="463846"/>
                  </a:cubicBezTo>
                  <a:cubicBezTo>
                    <a:pt x="977905" y="468848"/>
                    <a:pt x="930041" y="578178"/>
                    <a:pt x="849316" y="602474"/>
                  </a:cubicBezTo>
                  <a:cubicBezTo>
                    <a:pt x="839315" y="605332"/>
                    <a:pt x="829314" y="607476"/>
                    <a:pt x="819313" y="607476"/>
                  </a:cubicBezTo>
                  <a:cubicBezTo>
                    <a:pt x="797881" y="607476"/>
                    <a:pt x="777164" y="599616"/>
                    <a:pt x="760019" y="586039"/>
                  </a:cubicBezTo>
                  <a:cubicBezTo>
                    <a:pt x="727872" y="560314"/>
                    <a:pt x="711442" y="518868"/>
                    <a:pt x="712871" y="493144"/>
                  </a:cubicBezTo>
                  <a:cubicBezTo>
                    <a:pt x="715014" y="452413"/>
                    <a:pt x="761448" y="359518"/>
                    <a:pt x="810026" y="330934"/>
                  </a:cubicBezTo>
                  <a:close/>
                  <a:moveTo>
                    <a:pt x="1200372" y="353"/>
                  </a:moveTo>
                  <a:cubicBezTo>
                    <a:pt x="1235064" y="2670"/>
                    <a:pt x="1264024" y="16370"/>
                    <a:pt x="1283331" y="40545"/>
                  </a:cubicBezTo>
                  <a:cubicBezTo>
                    <a:pt x="1373430" y="151573"/>
                    <a:pt x="1211109" y="307729"/>
                    <a:pt x="1192518" y="324921"/>
                  </a:cubicBezTo>
                  <a:cubicBezTo>
                    <a:pt x="1138887" y="375063"/>
                    <a:pt x="1037347" y="403715"/>
                    <a:pt x="1033057" y="405148"/>
                  </a:cubicBezTo>
                  <a:cubicBezTo>
                    <a:pt x="1031627" y="405148"/>
                    <a:pt x="1030197" y="405864"/>
                    <a:pt x="1028767" y="405864"/>
                  </a:cubicBezTo>
                  <a:cubicBezTo>
                    <a:pt x="1023046" y="405864"/>
                    <a:pt x="1017325" y="402283"/>
                    <a:pt x="1014465" y="396552"/>
                  </a:cubicBezTo>
                  <a:cubicBezTo>
                    <a:pt x="977997" y="319907"/>
                    <a:pt x="892903" y="266900"/>
                    <a:pt x="892188" y="266183"/>
                  </a:cubicBezTo>
                  <a:cubicBezTo>
                    <a:pt x="885037" y="262602"/>
                    <a:pt x="882892" y="254006"/>
                    <a:pt x="885753" y="246843"/>
                  </a:cubicBezTo>
                  <a:cubicBezTo>
                    <a:pt x="952969" y="94268"/>
                    <a:pt x="1073101" y="14042"/>
                    <a:pt x="1163915" y="1864"/>
                  </a:cubicBezTo>
                  <a:cubicBezTo>
                    <a:pt x="1176607" y="73"/>
                    <a:pt x="1188808" y="-419"/>
                    <a:pt x="1200372" y="353"/>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9" name="Text Placeholder 2"/>
          <p:cNvSpPr txBox="1">
            <a:spLocks/>
          </p:cNvSpPr>
          <p:nvPr/>
        </p:nvSpPr>
        <p:spPr>
          <a:xfrm>
            <a:off x="4321655" y="1341104"/>
            <a:ext cx="7402260" cy="4089131"/>
          </a:xfrm>
          <a:prstGeom prst="rect">
            <a:avLst/>
          </a:prstGeom>
        </p:spPr>
        <p:txBody>
          <a:bodyPr anchor="ct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ts val="0"/>
              </a:spcBef>
              <a:spcAft>
                <a:spcPts val="0"/>
              </a:spcAft>
            </a:pPr>
            <a:r>
              <a:rPr lang="en-US" sz="2000" b="1" dirty="0">
                <a:solidFill>
                  <a:srgbClr val="29BA74"/>
                </a:solidFill>
                <a:latin typeface="+mj-lt"/>
              </a:rPr>
              <a:t>STEP 1:</a:t>
            </a:r>
            <a:r>
              <a:rPr lang="en-US" sz="2000" b="1" dirty="0">
                <a:solidFill>
                  <a:srgbClr val="575757"/>
                </a:solidFill>
                <a:latin typeface="+mj-lt"/>
              </a:rPr>
              <a:t> Diagnose</a:t>
            </a:r>
          </a:p>
          <a:p>
            <a:pPr>
              <a:lnSpc>
                <a:spcPct val="100000"/>
              </a:lnSpc>
              <a:spcBef>
                <a:spcPts val="0"/>
              </a:spcBef>
              <a:spcAft>
                <a:spcPts val="0"/>
              </a:spcAft>
            </a:pPr>
            <a:r>
              <a:rPr lang="en-US" sz="2000" i="1" dirty="0">
                <a:solidFill>
                  <a:srgbClr val="29BA74"/>
                </a:solidFill>
                <a:latin typeface="+mj-lt"/>
              </a:rPr>
              <a:t>Where are you ahead?  Behind?  At risk in this new world?</a:t>
            </a:r>
          </a:p>
          <a:p>
            <a:pPr>
              <a:lnSpc>
                <a:spcPct val="100000"/>
              </a:lnSpc>
              <a:spcBef>
                <a:spcPts val="0"/>
              </a:spcBef>
              <a:spcAft>
                <a:spcPts val="0"/>
              </a:spcAft>
            </a:pPr>
            <a:r>
              <a:rPr lang="en-US" sz="2000" dirty="0">
                <a:solidFill>
                  <a:srgbClr val="575757"/>
                </a:solidFill>
                <a:latin typeface="+mj-lt"/>
              </a:rPr>
              <a:t>Complete a robust diagnostic to develop clear view on where you stand versus peers against each of the value creation imperatives (&amp; across 10 specific levers)</a:t>
            </a:r>
          </a:p>
          <a:p>
            <a:pPr>
              <a:lnSpc>
                <a:spcPct val="100000"/>
              </a:lnSpc>
              <a:spcBef>
                <a:spcPts val="0"/>
              </a:spcBef>
              <a:spcAft>
                <a:spcPts val="0"/>
              </a:spcAft>
            </a:pPr>
            <a:endParaRPr lang="en-US" sz="2000" dirty="0">
              <a:solidFill>
                <a:srgbClr val="29BA74"/>
              </a:solidFill>
              <a:latin typeface="+mj-lt"/>
              <a:cs typeface="Calibri" panose="020F0502020204030204" pitchFamily="34" charset="0"/>
            </a:endParaRPr>
          </a:p>
          <a:p>
            <a:pPr>
              <a:lnSpc>
                <a:spcPct val="100000"/>
              </a:lnSpc>
              <a:spcBef>
                <a:spcPts val="0"/>
              </a:spcBef>
              <a:spcAft>
                <a:spcPts val="0"/>
              </a:spcAft>
            </a:pPr>
            <a:r>
              <a:rPr lang="en-US" sz="2000" b="1" dirty="0">
                <a:solidFill>
                  <a:srgbClr val="29BA74"/>
                </a:solidFill>
                <a:latin typeface="+mj-lt"/>
                <a:cs typeface="Calibri" panose="020F0502020204030204" pitchFamily="34" charset="0"/>
              </a:rPr>
              <a:t>STEP 2:</a:t>
            </a:r>
            <a:r>
              <a:rPr lang="en-US" sz="2000" b="1" dirty="0">
                <a:solidFill>
                  <a:srgbClr val="575757"/>
                </a:solidFill>
                <a:latin typeface="+mj-lt"/>
                <a:cs typeface="Calibri" panose="020F0502020204030204" pitchFamily="34" charset="0"/>
              </a:rPr>
              <a:t> Plan</a:t>
            </a:r>
          </a:p>
          <a:p>
            <a:pPr>
              <a:lnSpc>
                <a:spcPct val="100000"/>
              </a:lnSpc>
              <a:spcBef>
                <a:spcPts val="0"/>
              </a:spcBef>
              <a:spcAft>
                <a:spcPts val="0"/>
              </a:spcAft>
            </a:pPr>
            <a:r>
              <a:rPr lang="en-US" sz="2000" i="1" dirty="0">
                <a:solidFill>
                  <a:srgbClr val="29BA74"/>
                </a:solidFill>
                <a:latin typeface="+mj-lt"/>
                <a:cs typeface="Calibri" panose="020F0502020204030204" pitchFamily="34" charset="0"/>
              </a:rPr>
              <a:t>What is roadmap to build these sources of advantage?</a:t>
            </a:r>
          </a:p>
          <a:p>
            <a:pPr>
              <a:lnSpc>
                <a:spcPct val="100000"/>
              </a:lnSpc>
              <a:spcBef>
                <a:spcPts val="0"/>
              </a:spcBef>
              <a:spcAft>
                <a:spcPts val="0"/>
              </a:spcAft>
            </a:pPr>
            <a:r>
              <a:rPr lang="en-US" sz="2000" dirty="0">
                <a:solidFill>
                  <a:srgbClr val="575757"/>
                </a:solidFill>
                <a:latin typeface="+mj-lt"/>
                <a:cs typeface="Calibri" panose="020F0502020204030204" pitchFamily="34" charset="0"/>
              </a:rPr>
              <a:t>Develop a robust transformation agenda that addresses your opportunities (breadth &amp; depth depend on starting position)</a:t>
            </a:r>
            <a:endParaRPr lang="en-US" sz="2000" dirty="0">
              <a:solidFill>
                <a:srgbClr val="29BA74"/>
              </a:solidFill>
              <a:latin typeface="+mj-lt"/>
              <a:cs typeface="Calibri" panose="020F0502020204030204" pitchFamily="34" charset="0"/>
            </a:endParaRPr>
          </a:p>
          <a:p>
            <a:pPr>
              <a:lnSpc>
                <a:spcPct val="100000"/>
              </a:lnSpc>
              <a:spcBef>
                <a:spcPts val="0"/>
              </a:spcBef>
              <a:spcAft>
                <a:spcPts val="0"/>
              </a:spcAft>
            </a:pPr>
            <a:endParaRPr lang="en-US" sz="2000" dirty="0">
              <a:solidFill>
                <a:srgbClr val="29BA74"/>
              </a:solidFill>
              <a:latin typeface="+mj-lt"/>
              <a:cs typeface="Calibri" panose="020F0502020204030204" pitchFamily="34" charset="0"/>
            </a:endParaRPr>
          </a:p>
          <a:p>
            <a:pPr>
              <a:lnSpc>
                <a:spcPct val="100000"/>
              </a:lnSpc>
              <a:spcBef>
                <a:spcPts val="0"/>
              </a:spcBef>
              <a:spcAft>
                <a:spcPts val="0"/>
              </a:spcAft>
            </a:pPr>
            <a:r>
              <a:rPr lang="en-US" sz="2000" b="1" dirty="0">
                <a:solidFill>
                  <a:srgbClr val="29BA74"/>
                </a:solidFill>
                <a:latin typeface="+mj-lt"/>
                <a:cs typeface="Calibri" panose="020F0502020204030204" pitchFamily="34" charset="0"/>
              </a:rPr>
              <a:t>STEP 3:</a:t>
            </a:r>
            <a:r>
              <a:rPr lang="en-US" sz="2000" b="1" dirty="0">
                <a:solidFill>
                  <a:srgbClr val="575757"/>
                </a:solidFill>
                <a:latin typeface="+mj-lt"/>
                <a:cs typeface="Calibri" panose="020F0502020204030204" pitchFamily="34" charset="0"/>
              </a:rPr>
              <a:t> Execute</a:t>
            </a:r>
          </a:p>
          <a:p>
            <a:pPr>
              <a:lnSpc>
                <a:spcPct val="100000"/>
              </a:lnSpc>
              <a:spcBef>
                <a:spcPts val="0"/>
              </a:spcBef>
              <a:spcAft>
                <a:spcPts val="0"/>
              </a:spcAft>
            </a:pPr>
            <a:r>
              <a:rPr lang="en-US" sz="2000" i="1" dirty="0">
                <a:solidFill>
                  <a:srgbClr val="29BA74"/>
                </a:solidFill>
                <a:cs typeface="Calibri" panose="020F0502020204030204" pitchFamily="34" charset="0"/>
              </a:rPr>
              <a:t>How can you quickly mobilize to get this done?</a:t>
            </a:r>
            <a:endParaRPr lang="en-US" sz="2000" b="1" dirty="0">
              <a:solidFill>
                <a:srgbClr val="575757"/>
              </a:solidFill>
              <a:latin typeface="+mj-lt"/>
              <a:cs typeface="Calibri" panose="020F0502020204030204" pitchFamily="34" charset="0"/>
            </a:endParaRPr>
          </a:p>
          <a:p>
            <a:pPr>
              <a:lnSpc>
                <a:spcPct val="100000"/>
              </a:lnSpc>
              <a:spcBef>
                <a:spcPts val="0"/>
              </a:spcBef>
              <a:spcAft>
                <a:spcPts val="0"/>
              </a:spcAft>
            </a:pPr>
            <a:r>
              <a:rPr lang="en-US" sz="2000" dirty="0">
                <a:solidFill>
                  <a:srgbClr val="575757"/>
                </a:solidFill>
                <a:latin typeface="+mj-lt"/>
                <a:cs typeface="Calibri" panose="020F0502020204030204" pitchFamily="34" charset="0"/>
              </a:rPr>
              <a:t>Drive this agenda and roadmap by empowering your leadership team and managing execution with high sense of urgency</a:t>
            </a:r>
            <a:endParaRPr lang="en-US" sz="2000" dirty="0">
              <a:solidFill>
                <a:srgbClr val="575757"/>
              </a:solidFill>
              <a:latin typeface="+mj-lt"/>
            </a:endParaRPr>
          </a:p>
        </p:txBody>
      </p:sp>
    </p:spTree>
    <p:extLst>
      <p:ext uri="{BB962C8B-B14F-4D97-AF65-F5344CB8AC3E}">
        <p14:creationId xmlns:p14="http://schemas.microsoft.com/office/powerpoint/2010/main" val="70262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619670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7351" name="think-cell Slide" r:id="rId6" imgW="395" imgH="394" progId="TCLayout.ActiveDocument.1">
                  <p:embed/>
                </p:oleObj>
              </mc:Choice>
              <mc:Fallback>
                <p:oleObj name="think-cell Slide" r:id="rId6" imgW="395" imgH="394"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4" name="Title 3"/>
          <p:cNvSpPr>
            <a:spLocks noGrp="1"/>
          </p:cNvSpPr>
          <p:nvPr>
            <p:ph type="title"/>
          </p:nvPr>
        </p:nvSpPr>
        <p:spPr>
          <a:xfrm>
            <a:off x="630000" y="622800"/>
            <a:ext cx="10933350" cy="332399"/>
          </a:xfrm>
        </p:spPr>
        <p:txBody>
          <a:bodyPr/>
          <a:lstStyle/>
          <a:p>
            <a:r>
              <a:rPr lang="en-US" sz="2400" i="1" dirty="0">
                <a:solidFill>
                  <a:srgbClr val="E71C57"/>
                </a:solidFill>
              </a:rPr>
              <a:t>Engage further: </a:t>
            </a:r>
            <a:r>
              <a:rPr lang="en-US" sz="2400" dirty="0"/>
              <a:t>Please contact the authors for more information</a:t>
            </a:r>
          </a:p>
        </p:txBody>
      </p:sp>
      <p:pic>
        <p:nvPicPr>
          <p:cNvPr id="326889" name="Picture 233"/>
          <p:cNvPicPr>
            <a:picLocks noChangeAspect="1" noChangeArrowheads="1"/>
          </p:cNvPicPr>
          <p:nvPr/>
        </p:nvPicPr>
        <p:blipFill rotWithShape="1">
          <a:blip r:embed="rId8" cstate="screen">
            <a:extLst>
              <a:ext uri="{28A0092B-C50C-407E-A947-70E740481C1C}">
                <a14:useLocalDpi xmlns:a14="http://schemas.microsoft.com/office/drawing/2010/main" val="0"/>
              </a:ext>
            </a:extLst>
          </a:blip>
          <a:srcRect/>
          <a:stretch/>
        </p:blipFill>
        <p:spPr bwMode="auto">
          <a:xfrm>
            <a:off x="9583289" y="4178316"/>
            <a:ext cx="1186106" cy="1186106"/>
          </a:xfrm>
          <a:prstGeom prst="ellipse">
            <a:avLst/>
          </a:prstGeom>
          <a:grpFill/>
          <a:ln w="36195">
            <a:gradFill flip="none" rotWithShape="1">
              <a:gsLst>
                <a:gs pos="0">
                  <a:schemeClr val="accent2"/>
                </a:gs>
                <a:gs pos="100000">
                  <a:schemeClr val="tx2"/>
                </a:gs>
              </a:gsLst>
              <a:lin ang="2700000" scaled="1"/>
              <a:tileRect/>
            </a:gradFill>
          </a:ln>
        </p:spPr>
      </p:pic>
      <p:grpSp>
        <p:nvGrpSpPr>
          <p:cNvPr id="23" name="Group 22">
            <a:extLst>
              <a:ext uri="{FF2B5EF4-FFF2-40B4-BE49-F238E27FC236}">
                <a16:creationId xmlns:a16="http://schemas.microsoft.com/office/drawing/2014/main" id="{426DD7E2-67B4-4487-A577-18ED08DCA1FA}"/>
              </a:ext>
            </a:extLst>
          </p:cNvPr>
          <p:cNvGrpSpPr/>
          <p:nvPr/>
        </p:nvGrpSpPr>
        <p:grpSpPr>
          <a:xfrm>
            <a:off x="2579551" y="2936830"/>
            <a:ext cx="2390580" cy="1041610"/>
            <a:chOff x="2656105" y="2936830"/>
            <a:chExt cx="2390580" cy="1041610"/>
          </a:xfrm>
        </p:grpSpPr>
        <p:sp>
          <p:nvSpPr>
            <p:cNvPr id="25" name="TextBox 24"/>
            <p:cNvSpPr txBox="1">
              <a:spLocks/>
            </p:cNvSpPr>
            <p:nvPr/>
          </p:nvSpPr>
          <p:spPr>
            <a:xfrm>
              <a:off x="2835398" y="3270554"/>
              <a:ext cx="2031993" cy="707886"/>
            </a:xfrm>
            <a:prstGeom prst="rect">
              <a:avLst/>
            </a:prstGeom>
            <a:noFill/>
          </p:spPr>
          <p:txBody>
            <a:bodyPr wrap="square" lIns="0" tIns="0" rIns="0" bIns="0" rtlCol="0" anchor="t">
              <a:spAutoFit/>
            </a:bodyPr>
            <a:lstStyle/>
            <a:p>
              <a:pPr algn="ctr">
                <a:lnSpc>
                  <a:spcPct val="90000"/>
                </a:lnSpc>
                <a:spcAft>
                  <a:spcPts val="600"/>
                </a:spcAft>
              </a:pPr>
              <a:r>
                <a:rPr lang="en-US" sz="1000" dirty="0">
                  <a:solidFill>
                    <a:srgbClr val="575757"/>
                  </a:solidFill>
                </a:rPr>
                <a:t>Managing Director </a:t>
              </a:r>
            </a:p>
            <a:p>
              <a:pPr algn="ctr">
                <a:lnSpc>
                  <a:spcPct val="90000"/>
                </a:lnSpc>
                <a:spcAft>
                  <a:spcPts val="600"/>
                </a:spcAft>
              </a:pPr>
              <a:r>
                <a:rPr lang="en-US" sz="1000" dirty="0">
                  <a:solidFill>
                    <a:srgbClr val="575757"/>
                  </a:solidFill>
                </a:rPr>
                <a:t>and Senior Partner;</a:t>
              </a:r>
            </a:p>
            <a:p>
              <a:pPr algn="ctr">
                <a:lnSpc>
                  <a:spcPct val="90000"/>
                </a:lnSpc>
                <a:spcAft>
                  <a:spcPts val="600"/>
                </a:spcAft>
              </a:pPr>
              <a:r>
                <a:rPr lang="en-US" sz="1000" dirty="0">
                  <a:solidFill>
                    <a:srgbClr val="575757"/>
                  </a:solidFill>
                </a:rPr>
                <a:t>Global Leader – Consumer Practice Area</a:t>
              </a:r>
            </a:p>
          </p:txBody>
        </p:sp>
        <p:sp>
          <p:nvSpPr>
            <p:cNvPr id="35" name="TextBox 34"/>
            <p:cNvSpPr txBox="1">
              <a:spLocks/>
            </p:cNvSpPr>
            <p:nvPr/>
          </p:nvSpPr>
          <p:spPr>
            <a:xfrm>
              <a:off x="2656105" y="2936830"/>
              <a:ext cx="2390580" cy="407107"/>
            </a:xfrm>
            <a:prstGeom prst="rect">
              <a:avLst/>
            </a:prstGeom>
            <a:noFill/>
          </p:spPr>
          <p:txBody>
            <a:bodyPr wrap="square" lIns="0" tIns="0" rIns="0" bIns="0" rtlCol="0" anchor="t">
              <a:noAutofit/>
            </a:bodyPr>
            <a:lstStyle/>
            <a:p>
              <a:pPr algn="ctr">
                <a:lnSpc>
                  <a:spcPct val="90000"/>
                </a:lnSpc>
                <a:spcAft>
                  <a:spcPts val="600"/>
                </a:spcAft>
              </a:pPr>
              <a:r>
                <a:rPr lang="fr-FR" sz="1700" b="1" dirty="0">
                  <a:solidFill>
                    <a:srgbClr val="575757"/>
                  </a:solidFill>
                  <a:hlinkClick r:id="rId9"/>
                </a:rPr>
                <a:t>Rohan Sajdeh</a:t>
              </a:r>
              <a:endParaRPr lang="en-US" sz="1700" b="1" dirty="0">
                <a:solidFill>
                  <a:srgbClr val="575757"/>
                </a:solidFill>
              </a:endParaRPr>
            </a:p>
          </p:txBody>
        </p:sp>
      </p:grpSp>
      <p:pic>
        <p:nvPicPr>
          <p:cNvPr id="10" name="Picture 9">
            <a:extLst>
              <a:ext uri="{FF2B5EF4-FFF2-40B4-BE49-F238E27FC236}">
                <a16:creationId xmlns:a16="http://schemas.microsoft.com/office/drawing/2014/main" id="{7C93847A-D3F8-4988-8272-CC00B59359E4}"/>
              </a:ext>
            </a:extLst>
          </p:cNvPr>
          <p:cNvPicPr>
            <a:picLocks noChangeAspect="1"/>
          </p:cNvPicPr>
          <p:nvPr/>
        </p:nvPicPr>
        <p:blipFill rotWithShape="1">
          <a:blip r:embed="rId10"/>
          <a:srcRect t="3230" b="19450"/>
          <a:stretch/>
        </p:blipFill>
        <p:spPr>
          <a:xfrm>
            <a:off x="3181788" y="1618923"/>
            <a:ext cx="1186106" cy="1186106"/>
          </a:xfrm>
          <a:prstGeom prst="ellipse">
            <a:avLst/>
          </a:prstGeom>
          <a:grpFill/>
          <a:ln w="38100">
            <a:gradFill flip="none" rotWithShape="1">
              <a:gsLst>
                <a:gs pos="0">
                  <a:schemeClr val="accent2"/>
                </a:gs>
                <a:gs pos="100000">
                  <a:schemeClr val="tx2"/>
                </a:gs>
              </a:gsLst>
              <a:lin ang="2700000" scaled="1"/>
              <a:tileRect/>
            </a:gradFill>
          </a:ln>
        </p:spPr>
      </p:pic>
      <p:pic>
        <p:nvPicPr>
          <p:cNvPr id="12" name="Picture 11">
            <a:extLst>
              <a:ext uri="{FF2B5EF4-FFF2-40B4-BE49-F238E27FC236}">
                <a16:creationId xmlns:a16="http://schemas.microsoft.com/office/drawing/2014/main" id="{BF6C784A-574A-4C26-BAE5-1FC61C68B630}"/>
              </a:ext>
            </a:extLst>
          </p:cNvPr>
          <p:cNvPicPr>
            <a:picLocks noChangeAspect="1"/>
          </p:cNvPicPr>
          <p:nvPr/>
        </p:nvPicPr>
        <p:blipFill rotWithShape="1">
          <a:blip r:embed="rId11"/>
          <a:srcRect t="9750" b="9750"/>
          <a:stretch/>
        </p:blipFill>
        <p:spPr>
          <a:xfrm>
            <a:off x="5315622" y="1618923"/>
            <a:ext cx="1186106" cy="1186106"/>
          </a:xfrm>
          <a:prstGeom prst="ellipse">
            <a:avLst/>
          </a:prstGeom>
          <a:grpFill/>
          <a:ln w="38100">
            <a:gradFill flip="none" rotWithShape="1">
              <a:gsLst>
                <a:gs pos="0">
                  <a:schemeClr val="accent2"/>
                </a:gs>
                <a:gs pos="100000">
                  <a:schemeClr val="tx2"/>
                </a:gs>
              </a:gsLst>
              <a:lin ang="2700000" scaled="1"/>
              <a:tileRect/>
            </a:gradFill>
          </a:ln>
        </p:spPr>
      </p:pic>
      <p:grpSp>
        <p:nvGrpSpPr>
          <p:cNvPr id="21" name="Group 20">
            <a:extLst>
              <a:ext uri="{FF2B5EF4-FFF2-40B4-BE49-F238E27FC236}">
                <a16:creationId xmlns:a16="http://schemas.microsoft.com/office/drawing/2014/main" id="{777FB05B-6D25-4840-B849-E03052D2F482}"/>
              </a:ext>
            </a:extLst>
          </p:cNvPr>
          <p:cNvGrpSpPr/>
          <p:nvPr/>
        </p:nvGrpSpPr>
        <p:grpSpPr>
          <a:xfrm>
            <a:off x="4713385" y="2936830"/>
            <a:ext cx="2390580" cy="903111"/>
            <a:chOff x="4736316" y="2936830"/>
            <a:chExt cx="2390580" cy="903111"/>
          </a:xfrm>
        </p:grpSpPr>
        <p:sp>
          <p:nvSpPr>
            <p:cNvPr id="37" name="TextBox 36"/>
            <p:cNvSpPr txBox="1">
              <a:spLocks/>
            </p:cNvSpPr>
            <p:nvPr/>
          </p:nvSpPr>
          <p:spPr>
            <a:xfrm>
              <a:off x="4736316" y="2936830"/>
              <a:ext cx="2390580" cy="407107"/>
            </a:xfrm>
            <a:prstGeom prst="rect">
              <a:avLst/>
            </a:prstGeom>
            <a:noFill/>
          </p:spPr>
          <p:txBody>
            <a:bodyPr wrap="square" lIns="0" tIns="0" rIns="0" bIns="0" rtlCol="0" anchor="t">
              <a:noAutofit/>
            </a:bodyPr>
            <a:lstStyle/>
            <a:p>
              <a:pPr algn="ctr">
                <a:lnSpc>
                  <a:spcPct val="90000"/>
                </a:lnSpc>
                <a:spcAft>
                  <a:spcPts val="600"/>
                </a:spcAft>
              </a:pPr>
              <a:r>
                <a:rPr lang="en-US" sz="1700" b="1" dirty="0">
                  <a:solidFill>
                    <a:srgbClr val="575757"/>
                  </a:solidFill>
                  <a:hlinkClick r:id="rId12"/>
                </a:rPr>
                <a:t>Dan Wald</a:t>
              </a:r>
              <a:endParaRPr lang="en-US" sz="1700" b="1" dirty="0">
                <a:solidFill>
                  <a:srgbClr val="575757"/>
                </a:solidFill>
              </a:endParaRPr>
            </a:p>
          </p:txBody>
        </p:sp>
        <p:sp>
          <p:nvSpPr>
            <p:cNvPr id="55" name="TextBox 54">
              <a:extLst>
                <a:ext uri="{FF2B5EF4-FFF2-40B4-BE49-F238E27FC236}">
                  <a16:creationId xmlns:a16="http://schemas.microsoft.com/office/drawing/2014/main" id="{8CA84DDF-A8AA-4A8B-9D96-BFD05CF883D6}"/>
                </a:ext>
              </a:extLst>
            </p:cNvPr>
            <p:cNvSpPr txBox="1">
              <a:spLocks/>
            </p:cNvSpPr>
            <p:nvPr/>
          </p:nvSpPr>
          <p:spPr>
            <a:xfrm>
              <a:off x="4915609" y="3270554"/>
              <a:ext cx="2031993" cy="569387"/>
            </a:xfrm>
            <a:prstGeom prst="rect">
              <a:avLst/>
            </a:prstGeom>
            <a:noFill/>
          </p:spPr>
          <p:txBody>
            <a:bodyPr wrap="square" lIns="0" tIns="0" rIns="0" bIns="0" rtlCol="0" anchor="t">
              <a:spAutoFit/>
            </a:bodyPr>
            <a:lstStyle/>
            <a:p>
              <a:pPr algn="ctr">
                <a:lnSpc>
                  <a:spcPct val="90000"/>
                </a:lnSpc>
                <a:spcAft>
                  <a:spcPts val="600"/>
                </a:spcAft>
              </a:pPr>
              <a:r>
                <a:rPr lang="en-US" sz="1000" dirty="0">
                  <a:solidFill>
                    <a:srgbClr val="575757"/>
                  </a:solidFill>
                </a:rPr>
                <a:t>Managing Director </a:t>
              </a:r>
            </a:p>
            <a:p>
              <a:pPr algn="ctr">
                <a:lnSpc>
                  <a:spcPct val="90000"/>
                </a:lnSpc>
                <a:spcAft>
                  <a:spcPts val="600"/>
                </a:spcAft>
              </a:pPr>
              <a:r>
                <a:rPr lang="en-US" sz="1000" dirty="0">
                  <a:solidFill>
                    <a:srgbClr val="575757"/>
                  </a:solidFill>
                </a:rPr>
                <a:t>and Senior Partner;</a:t>
              </a:r>
            </a:p>
            <a:p>
              <a:pPr algn="ctr">
                <a:lnSpc>
                  <a:spcPct val="90000"/>
                </a:lnSpc>
                <a:spcAft>
                  <a:spcPts val="600"/>
                </a:spcAft>
              </a:pPr>
              <a:r>
                <a:rPr lang="en-US" sz="1000" dirty="0">
                  <a:solidFill>
                    <a:srgbClr val="575757"/>
                  </a:solidFill>
                </a:rPr>
                <a:t>Global Leader – Consumer Products</a:t>
              </a:r>
            </a:p>
          </p:txBody>
        </p:sp>
      </p:grpSp>
      <p:pic>
        <p:nvPicPr>
          <p:cNvPr id="564235" name="Picture 11">
            <a:extLst>
              <a:ext uri="{FF2B5EF4-FFF2-40B4-BE49-F238E27FC236}">
                <a16:creationId xmlns:a16="http://schemas.microsoft.com/office/drawing/2014/main" id="{C4CCC47E-7FBA-4864-AE05-80E5B50EF14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7954" y="4198693"/>
            <a:ext cx="1186106" cy="1186106"/>
          </a:xfrm>
          <a:prstGeom prst="ellipse">
            <a:avLst/>
          </a:prstGeom>
          <a:grpFill/>
          <a:ln w="36195">
            <a:gradFill flip="none" rotWithShape="1">
              <a:gsLst>
                <a:gs pos="0">
                  <a:schemeClr val="accent2"/>
                </a:gs>
                <a:gs pos="100000">
                  <a:schemeClr val="tx2"/>
                </a:gs>
              </a:gsLst>
              <a:lin ang="2700000" scaled="1"/>
              <a:tileRect/>
            </a:gradFill>
          </a:ln>
        </p:spPr>
      </p:pic>
      <p:pic>
        <p:nvPicPr>
          <p:cNvPr id="14" name="Picture 13">
            <a:extLst>
              <a:ext uri="{FF2B5EF4-FFF2-40B4-BE49-F238E27FC236}">
                <a16:creationId xmlns:a16="http://schemas.microsoft.com/office/drawing/2014/main" id="{2DF69E12-3963-4B9B-B0A0-B7241C8D493B}"/>
              </a:ext>
            </a:extLst>
          </p:cNvPr>
          <p:cNvPicPr>
            <a:picLocks noChangeAspect="1"/>
          </p:cNvPicPr>
          <p:nvPr/>
        </p:nvPicPr>
        <p:blipFill rotWithShape="1">
          <a:blip r:embed="rId14"/>
          <a:srcRect/>
          <a:stretch/>
        </p:blipFill>
        <p:spPr>
          <a:xfrm>
            <a:off x="3181788" y="4198693"/>
            <a:ext cx="1186106" cy="1186106"/>
          </a:xfrm>
          <a:prstGeom prst="ellipse">
            <a:avLst/>
          </a:prstGeom>
          <a:grpFill/>
          <a:ln w="38100">
            <a:gradFill flip="none" rotWithShape="1">
              <a:gsLst>
                <a:gs pos="0">
                  <a:schemeClr val="accent2"/>
                </a:gs>
                <a:gs pos="100000">
                  <a:schemeClr val="tx2"/>
                </a:gs>
              </a:gsLst>
              <a:lin ang="2700000" scaled="1"/>
              <a:tileRect/>
            </a:gradFill>
          </a:ln>
        </p:spPr>
      </p:pic>
      <p:pic>
        <p:nvPicPr>
          <p:cNvPr id="19" name="Picture 18">
            <a:extLst>
              <a:ext uri="{FF2B5EF4-FFF2-40B4-BE49-F238E27FC236}">
                <a16:creationId xmlns:a16="http://schemas.microsoft.com/office/drawing/2014/main" id="{9601A6FC-0B35-44EB-8F55-6A68707FDE0D}"/>
              </a:ext>
            </a:extLst>
          </p:cNvPr>
          <p:cNvPicPr>
            <a:picLocks noChangeAspect="1"/>
          </p:cNvPicPr>
          <p:nvPr/>
        </p:nvPicPr>
        <p:blipFill rotWithShape="1">
          <a:blip r:embed="rId15"/>
          <a:srcRect l="1667" r="1667"/>
          <a:stretch/>
        </p:blipFill>
        <p:spPr>
          <a:xfrm>
            <a:off x="5315622" y="4198693"/>
            <a:ext cx="1186106" cy="1186106"/>
          </a:xfrm>
          <a:prstGeom prst="ellipse">
            <a:avLst/>
          </a:prstGeom>
          <a:grpFill/>
          <a:ln w="38100">
            <a:gradFill flip="none" rotWithShape="1">
              <a:gsLst>
                <a:gs pos="0">
                  <a:schemeClr val="accent2"/>
                </a:gs>
                <a:gs pos="100000">
                  <a:schemeClr val="tx2"/>
                </a:gs>
              </a:gsLst>
              <a:lin ang="2700000" scaled="1"/>
              <a:tileRect/>
            </a:gradFill>
          </a:ln>
        </p:spPr>
      </p:pic>
      <p:grpSp>
        <p:nvGrpSpPr>
          <p:cNvPr id="24" name="Group 23">
            <a:extLst>
              <a:ext uri="{FF2B5EF4-FFF2-40B4-BE49-F238E27FC236}">
                <a16:creationId xmlns:a16="http://schemas.microsoft.com/office/drawing/2014/main" id="{20660438-B0DB-40FA-B6E0-646E0B5957BB}"/>
              </a:ext>
            </a:extLst>
          </p:cNvPr>
          <p:cNvGrpSpPr/>
          <p:nvPr/>
        </p:nvGrpSpPr>
        <p:grpSpPr>
          <a:xfrm>
            <a:off x="445717" y="2936830"/>
            <a:ext cx="2390580" cy="1041610"/>
            <a:chOff x="575895" y="2936830"/>
            <a:chExt cx="2390580" cy="1041610"/>
          </a:xfrm>
        </p:grpSpPr>
        <p:sp>
          <p:nvSpPr>
            <p:cNvPr id="38" name="TextBox 37"/>
            <p:cNvSpPr txBox="1">
              <a:spLocks/>
            </p:cNvSpPr>
            <p:nvPr/>
          </p:nvSpPr>
          <p:spPr>
            <a:xfrm>
              <a:off x="575895" y="2936830"/>
              <a:ext cx="2390580" cy="407107"/>
            </a:xfrm>
            <a:prstGeom prst="rect">
              <a:avLst/>
            </a:prstGeom>
            <a:noFill/>
          </p:spPr>
          <p:txBody>
            <a:bodyPr wrap="square" lIns="0" tIns="0" rIns="0" bIns="0" rtlCol="0" anchor="t">
              <a:noAutofit/>
            </a:bodyPr>
            <a:lstStyle/>
            <a:p>
              <a:pPr algn="ctr">
                <a:lnSpc>
                  <a:spcPct val="90000"/>
                </a:lnSpc>
                <a:spcAft>
                  <a:spcPts val="600"/>
                </a:spcAft>
              </a:pPr>
              <a:r>
                <a:rPr lang="en-US" sz="1700" b="1" dirty="0">
                  <a:solidFill>
                    <a:srgbClr val="575757"/>
                  </a:solidFill>
                  <a:hlinkClick r:id="rId16"/>
                </a:rPr>
                <a:t>Phillip Shinall</a:t>
              </a:r>
              <a:endParaRPr lang="en-US" sz="1700" b="1" dirty="0">
                <a:solidFill>
                  <a:srgbClr val="575757"/>
                </a:solidFill>
              </a:endParaRPr>
            </a:p>
          </p:txBody>
        </p:sp>
        <p:sp>
          <p:nvSpPr>
            <p:cNvPr id="45" name="TextBox 44">
              <a:extLst>
                <a:ext uri="{FF2B5EF4-FFF2-40B4-BE49-F238E27FC236}">
                  <a16:creationId xmlns:a16="http://schemas.microsoft.com/office/drawing/2014/main" id="{7FED486B-DF09-496F-A186-16F3393C68B9}"/>
                </a:ext>
              </a:extLst>
            </p:cNvPr>
            <p:cNvSpPr txBox="1">
              <a:spLocks/>
            </p:cNvSpPr>
            <p:nvPr/>
          </p:nvSpPr>
          <p:spPr>
            <a:xfrm>
              <a:off x="755189" y="3270554"/>
              <a:ext cx="2031993" cy="707886"/>
            </a:xfrm>
            <a:prstGeom prst="rect">
              <a:avLst/>
            </a:prstGeom>
            <a:noFill/>
          </p:spPr>
          <p:txBody>
            <a:bodyPr wrap="square" lIns="0" tIns="0" rIns="0" bIns="0" rtlCol="0" anchor="t">
              <a:spAutoFit/>
            </a:bodyPr>
            <a:lstStyle/>
            <a:p>
              <a:pPr algn="ctr">
                <a:lnSpc>
                  <a:spcPct val="90000"/>
                </a:lnSpc>
                <a:spcAft>
                  <a:spcPts val="600"/>
                </a:spcAft>
              </a:pPr>
              <a:r>
                <a:rPr lang="en-US" sz="1000" dirty="0">
                  <a:solidFill>
                    <a:srgbClr val="575757"/>
                  </a:solidFill>
                </a:rPr>
                <a:t>Managing Director </a:t>
              </a:r>
            </a:p>
            <a:p>
              <a:pPr algn="ctr">
                <a:lnSpc>
                  <a:spcPct val="90000"/>
                </a:lnSpc>
                <a:spcAft>
                  <a:spcPts val="600"/>
                </a:spcAft>
              </a:pPr>
              <a:r>
                <a:rPr lang="en-US" sz="1000" dirty="0">
                  <a:solidFill>
                    <a:srgbClr val="575757"/>
                  </a:solidFill>
                </a:rPr>
                <a:t>and Senior Partner;</a:t>
              </a:r>
            </a:p>
            <a:p>
              <a:pPr algn="ctr">
                <a:lnSpc>
                  <a:spcPct val="90000"/>
                </a:lnSpc>
                <a:spcAft>
                  <a:spcPts val="600"/>
                </a:spcAft>
              </a:pPr>
              <a:r>
                <a:rPr lang="en-US" sz="1000" dirty="0">
                  <a:solidFill>
                    <a:srgbClr val="575757"/>
                  </a:solidFill>
                </a:rPr>
                <a:t>Global topic leader – Future of FMCG</a:t>
              </a:r>
            </a:p>
          </p:txBody>
        </p:sp>
      </p:grpSp>
      <p:pic>
        <p:nvPicPr>
          <p:cNvPr id="3" name="Picture 2">
            <a:extLst>
              <a:ext uri="{FF2B5EF4-FFF2-40B4-BE49-F238E27FC236}">
                <a16:creationId xmlns:a16="http://schemas.microsoft.com/office/drawing/2014/main" id="{9BC230EE-0E5E-4B59-A0A0-4707499A5F3A}"/>
              </a:ext>
            </a:extLst>
          </p:cNvPr>
          <p:cNvPicPr>
            <a:picLocks noChangeAspect="1"/>
          </p:cNvPicPr>
          <p:nvPr/>
        </p:nvPicPr>
        <p:blipFill rotWithShape="1">
          <a:blip r:embed="rId17"/>
          <a:srcRect l="617" r="617"/>
          <a:stretch/>
        </p:blipFill>
        <p:spPr>
          <a:xfrm>
            <a:off x="1047954" y="1618923"/>
            <a:ext cx="1186106" cy="1186106"/>
          </a:xfrm>
          <a:prstGeom prst="ellipse">
            <a:avLst/>
          </a:prstGeom>
          <a:grpFill/>
          <a:ln w="38100">
            <a:gradFill flip="none" rotWithShape="1">
              <a:gsLst>
                <a:gs pos="0">
                  <a:schemeClr val="accent2"/>
                </a:gs>
                <a:gs pos="100000">
                  <a:schemeClr val="tx2"/>
                </a:gs>
              </a:gsLst>
              <a:lin ang="2700000" scaled="1"/>
              <a:tileRect/>
            </a:gradFill>
          </a:ln>
        </p:spPr>
      </p:pic>
      <p:grpSp>
        <p:nvGrpSpPr>
          <p:cNvPr id="16" name="Group 15">
            <a:extLst>
              <a:ext uri="{FF2B5EF4-FFF2-40B4-BE49-F238E27FC236}">
                <a16:creationId xmlns:a16="http://schemas.microsoft.com/office/drawing/2014/main" id="{3AF36FFC-C1DB-41A4-87FA-74185693F9B7}"/>
              </a:ext>
            </a:extLst>
          </p:cNvPr>
          <p:cNvGrpSpPr/>
          <p:nvPr/>
        </p:nvGrpSpPr>
        <p:grpSpPr>
          <a:xfrm>
            <a:off x="445717" y="5536611"/>
            <a:ext cx="2390580" cy="1041610"/>
            <a:chOff x="8896739" y="2936830"/>
            <a:chExt cx="2390580" cy="1041610"/>
          </a:xfrm>
        </p:grpSpPr>
        <p:sp>
          <p:nvSpPr>
            <p:cNvPr id="36" name="TextBox 35"/>
            <p:cNvSpPr txBox="1">
              <a:spLocks/>
            </p:cNvSpPr>
            <p:nvPr/>
          </p:nvSpPr>
          <p:spPr>
            <a:xfrm>
              <a:off x="8896739" y="2936830"/>
              <a:ext cx="2390580" cy="407107"/>
            </a:xfrm>
            <a:prstGeom prst="rect">
              <a:avLst/>
            </a:prstGeom>
            <a:noFill/>
          </p:spPr>
          <p:txBody>
            <a:bodyPr wrap="square" lIns="0" tIns="0" rIns="0" bIns="0" rtlCol="0" anchor="t">
              <a:noAutofit/>
            </a:bodyPr>
            <a:lstStyle/>
            <a:p>
              <a:pPr algn="ctr">
                <a:lnSpc>
                  <a:spcPct val="90000"/>
                </a:lnSpc>
                <a:spcAft>
                  <a:spcPts val="600"/>
                </a:spcAft>
              </a:pPr>
              <a:r>
                <a:rPr lang="en-US" sz="1700" b="1" dirty="0">
                  <a:solidFill>
                    <a:srgbClr val="575757"/>
                  </a:solidFill>
                  <a:hlinkClick r:id="rId18"/>
                </a:rPr>
                <a:t>Vincent Lui</a:t>
              </a:r>
              <a:endParaRPr lang="en-US" sz="1700" b="1" dirty="0">
                <a:solidFill>
                  <a:srgbClr val="575757"/>
                </a:solidFill>
              </a:endParaRPr>
            </a:p>
          </p:txBody>
        </p:sp>
        <p:sp>
          <p:nvSpPr>
            <p:cNvPr id="56" name="TextBox 55">
              <a:extLst>
                <a:ext uri="{FF2B5EF4-FFF2-40B4-BE49-F238E27FC236}">
                  <a16:creationId xmlns:a16="http://schemas.microsoft.com/office/drawing/2014/main" id="{4F19B2C0-D229-482D-A696-85441574CC51}"/>
                </a:ext>
              </a:extLst>
            </p:cNvPr>
            <p:cNvSpPr txBox="1">
              <a:spLocks/>
            </p:cNvSpPr>
            <p:nvPr/>
          </p:nvSpPr>
          <p:spPr>
            <a:xfrm>
              <a:off x="9076033" y="3270554"/>
              <a:ext cx="2031993" cy="707886"/>
            </a:xfrm>
            <a:prstGeom prst="rect">
              <a:avLst/>
            </a:prstGeom>
            <a:noFill/>
          </p:spPr>
          <p:txBody>
            <a:bodyPr wrap="square" lIns="0" tIns="0" rIns="0" bIns="0" rtlCol="0" anchor="t">
              <a:spAutoFit/>
            </a:bodyPr>
            <a:lstStyle/>
            <a:p>
              <a:pPr algn="ctr">
                <a:lnSpc>
                  <a:spcPct val="90000"/>
                </a:lnSpc>
                <a:spcAft>
                  <a:spcPts val="600"/>
                </a:spcAft>
              </a:pPr>
              <a:r>
                <a:rPr lang="en-US" sz="1000" dirty="0">
                  <a:solidFill>
                    <a:srgbClr val="575757"/>
                  </a:solidFill>
                </a:rPr>
                <a:t>Managing Director </a:t>
              </a:r>
            </a:p>
            <a:p>
              <a:pPr algn="ctr">
                <a:lnSpc>
                  <a:spcPct val="90000"/>
                </a:lnSpc>
                <a:spcAft>
                  <a:spcPts val="600"/>
                </a:spcAft>
              </a:pPr>
              <a:r>
                <a:rPr lang="en-US" sz="1000" dirty="0">
                  <a:solidFill>
                    <a:srgbClr val="575757"/>
                  </a:solidFill>
                </a:rPr>
                <a:t>and Senior Partner; </a:t>
              </a:r>
            </a:p>
            <a:p>
              <a:pPr algn="ctr">
                <a:lnSpc>
                  <a:spcPct val="90000"/>
                </a:lnSpc>
                <a:spcAft>
                  <a:spcPts val="600"/>
                </a:spcAft>
              </a:pPr>
              <a:r>
                <a:rPr lang="en-US" sz="1000" dirty="0">
                  <a:solidFill>
                    <a:srgbClr val="575757"/>
                  </a:solidFill>
                </a:rPr>
                <a:t>Leader – Greater China Consumer &amp; Retail practice</a:t>
              </a:r>
            </a:p>
          </p:txBody>
        </p:sp>
      </p:grpSp>
      <p:pic>
        <p:nvPicPr>
          <p:cNvPr id="564232" name="Picture 8">
            <a:extLst>
              <a:ext uri="{FF2B5EF4-FFF2-40B4-BE49-F238E27FC236}">
                <a16:creationId xmlns:a16="http://schemas.microsoft.com/office/drawing/2014/main" id="{D014A932-C64F-450E-891E-B04DC8521D6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583289" y="1618923"/>
            <a:ext cx="1186106" cy="1186106"/>
          </a:xfrm>
          <a:prstGeom prst="ellipse">
            <a:avLst/>
          </a:prstGeom>
          <a:grpFill/>
          <a:ln w="36195">
            <a:gradFill flip="none" rotWithShape="1">
              <a:gsLst>
                <a:gs pos="0">
                  <a:schemeClr val="accent2"/>
                </a:gs>
                <a:gs pos="100000">
                  <a:schemeClr val="tx2"/>
                </a:gs>
              </a:gsLst>
              <a:lin ang="2700000" scaled="1"/>
              <a:tileRect/>
            </a:gradFill>
          </a:ln>
        </p:spPr>
      </p:pic>
      <p:grpSp>
        <p:nvGrpSpPr>
          <p:cNvPr id="26" name="Group 25">
            <a:extLst>
              <a:ext uri="{FF2B5EF4-FFF2-40B4-BE49-F238E27FC236}">
                <a16:creationId xmlns:a16="http://schemas.microsoft.com/office/drawing/2014/main" id="{22B76541-EA73-48A5-9977-EAAB55B5F181}"/>
              </a:ext>
            </a:extLst>
          </p:cNvPr>
          <p:cNvGrpSpPr/>
          <p:nvPr/>
        </p:nvGrpSpPr>
        <p:grpSpPr>
          <a:xfrm>
            <a:off x="8981052" y="2936830"/>
            <a:ext cx="2390580" cy="995384"/>
            <a:chOff x="575895" y="6089767"/>
            <a:chExt cx="2390580" cy="995384"/>
          </a:xfrm>
        </p:grpSpPr>
        <p:sp>
          <p:nvSpPr>
            <p:cNvPr id="18" name="TextBox 17"/>
            <p:cNvSpPr txBox="1">
              <a:spLocks/>
            </p:cNvSpPr>
            <p:nvPr/>
          </p:nvSpPr>
          <p:spPr>
            <a:xfrm>
              <a:off x="575895" y="6089767"/>
              <a:ext cx="2390580" cy="407107"/>
            </a:xfrm>
            <a:prstGeom prst="rect">
              <a:avLst/>
            </a:prstGeom>
            <a:noFill/>
          </p:spPr>
          <p:txBody>
            <a:bodyPr wrap="square" lIns="0" tIns="0" rIns="0" bIns="0" rtlCol="0" anchor="t">
              <a:noAutofit/>
            </a:bodyPr>
            <a:lstStyle/>
            <a:p>
              <a:pPr algn="ctr">
                <a:lnSpc>
                  <a:spcPct val="90000"/>
                </a:lnSpc>
                <a:spcAft>
                  <a:spcPts val="600"/>
                </a:spcAft>
              </a:pPr>
              <a:r>
                <a:rPr lang="en-US" sz="1700" b="1" dirty="0">
                  <a:solidFill>
                    <a:srgbClr val="575757"/>
                  </a:solidFill>
                  <a:hlinkClick r:id="rId20"/>
                </a:rPr>
                <a:t>Peri Edelstein</a:t>
              </a:r>
              <a:endParaRPr lang="en-US" sz="1700" b="1" dirty="0">
                <a:solidFill>
                  <a:srgbClr val="575757"/>
                </a:solidFill>
              </a:endParaRPr>
            </a:p>
          </p:txBody>
        </p:sp>
        <p:sp>
          <p:nvSpPr>
            <p:cNvPr id="22" name="TextBox 21"/>
            <p:cNvSpPr txBox="1">
              <a:spLocks/>
            </p:cNvSpPr>
            <p:nvPr/>
          </p:nvSpPr>
          <p:spPr>
            <a:xfrm>
              <a:off x="755188" y="6377265"/>
              <a:ext cx="2031993" cy="707886"/>
            </a:xfrm>
            <a:prstGeom prst="rect">
              <a:avLst/>
            </a:prstGeom>
            <a:noFill/>
          </p:spPr>
          <p:txBody>
            <a:bodyPr wrap="square" lIns="0" tIns="0" rIns="0" bIns="0" rtlCol="0" anchor="t">
              <a:spAutoFit/>
            </a:bodyPr>
            <a:lstStyle/>
            <a:p>
              <a:pPr algn="ctr">
                <a:lnSpc>
                  <a:spcPct val="90000"/>
                </a:lnSpc>
                <a:spcAft>
                  <a:spcPts val="600"/>
                </a:spcAft>
              </a:pPr>
              <a:r>
                <a:rPr lang="en-US" sz="1000" dirty="0">
                  <a:solidFill>
                    <a:srgbClr val="575757"/>
                  </a:solidFill>
                </a:rPr>
                <a:t>Managing Director </a:t>
              </a:r>
            </a:p>
            <a:p>
              <a:pPr algn="ctr">
                <a:lnSpc>
                  <a:spcPct val="90000"/>
                </a:lnSpc>
                <a:spcAft>
                  <a:spcPts val="600"/>
                </a:spcAft>
              </a:pPr>
              <a:r>
                <a:rPr lang="en-US" sz="1000" dirty="0">
                  <a:solidFill>
                    <a:srgbClr val="575757"/>
                  </a:solidFill>
                </a:rPr>
                <a:t>and Partner;</a:t>
              </a:r>
            </a:p>
            <a:p>
              <a:pPr algn="ctr">
                <a:lnSpc>
                  <a:spcPct val="90000"/>
                </a:lnSpc>
                <a:spcAft>
                  <a:spcPts val="600"/>
                </a:spcAft>
              </a:pPr>
              <a:r>
                <a:rPr lang="en-US" sz="1000" dirty="0">
                  <a:solidFill>
                    <a:srgbClr val="575757"/>
                  </a:solidFill>
                </a:rPr>
                <a:t>Regional leader – Consumer Products (NAMR)</a:t>
              </a:r>
            </a:p>
          </p:txBody>
        </p:sp>
      </p:grpSp>
      <p:grpSp>
        <p:nvGrpSpPr>
          <p:cNvPr id="20" name="Group 19">
            <a:extLst>
              <a:ext uri="{FF2B5EF4-FFF2-40B4-BE49-F238E27FC236}">
                <a16:creationId xmlns:a16="http://schemas.microsoft.com/office/drawing/2014/main" id="{66759214-4B6B-4A31-B5C9-EB9366588687}"/>
              </a:ext>
            </a:extLst>
          </p:cNvPr>
          <p:cNvGrpSpPr/>
          <p:nvPr/>
        </p:nvGrpSpPr>
        <p:grpSpPr>
          <a:xfrm>
            <a:off x="6847219" y="2936830"/>
            <a:ext cx="2390580" cy="1041610"/>
            <a:chOff x="6816528" y="2936830"/>
            <a:chExt cx="2390580" cy="1041610"/>
          </a:xfrm>
        </p:grpSpPr>
        <p:sp>
          <p:nvSpPr>
            <p:cNvPr id="15" name="TextBox 14"/>
            <p:cNvSpPr txBox="1">
              <a:spLocks/>
            </p:cNvSpPr>
            <p:nvPr/>
          </p:nvSpPr>
          <p:spPr>
            <a:xfrm>
              <a:off x="6816528" y="2936830"/>
              <a:ext cx="2390580" cy="407107"/>
            </a:xfrm>
            <a:prstGeom prst="rect">
              <a:avLst/>
            </a:prstGeom>
            <a:noFill/>
          </p:spPr>
          <p:txBody>
            <a:bodyPr wrap="square" lIns="0" tIns="0" rIns="0" bIns="0" rtlCol="0" anchor="t">
              <a:noAutofit/>
            </a:bodyPr>
            <a:lstStyle/>
            <a:p>
              <a:pPr algn="ctr">
                <a:lnSpc>
                  <a:spcPct val="90000"/>
                </a:lnSpc>
                <a:spcAft>
                  <a:spcPts val="600"/>
                </a:spcAft>
              </a:pPr>
              <a:r>
                <a:rPr lang="en-US" sz="1700" b="1" dirty="0">
                  <a:solidFill>
                    <a:srgbClr val="575757"/>
                  </a:solidFill>
                  <a:hlinkClick r:id="rId21"/>
                </a:rPr>
                <a:t>Marcus Bokkerink</a:t>
              </a:r>
              <a:endParaRPr lang="en-US" sz="1700" b="1" dirty="0">
                <a:solidFill>
                  <a:srgbClr val="575757"/>
                </a:solidFill>
              </a:endParaRPr>
            </a:p>
          </p:txBody>
        </p:sp>
        <p:sp>
          <p:nvSpPr>
            <p:cNvPr id="17" name="TextBox 16"/>
            <p:cNvSpPr txBox="1">
              <a:spLocks/>
            </p:cNvSpPr>
            <p:nvPr/>
          </p:nvSpPr>
          <p:spPr>
            <a:xfrm>
              <a:off x="6995821" y="3270554"/>
              <a:ext cx="2031993" cy="707886"/>
            </a:xfrm>
            <a:prstGeom prst="rect">
              <a:avLst/>
            </a:prstGeom>
            <a:noFill/>
          </p:spPr>
          <p:txBody>
            <a:bodyPr wrap="square" lIns="0" tIns="0" rIns="0" bIns="0" rtlCol="0" anchor="t">
              <a:spAutoFit/>
            </a:bodyPr>
            <a:lstStyle/>
            <a:p>
              <a:pPr algn="ctr">
                <a:lnSpc>
                  <a:spcPct val="90000"/>
                </a:lnSpc>
                <a:spcAft>
                  <a:spcPts val="600"/>
                </a:spcAft>
              </a:pPr>
              <a:r>
                <a:rPr lang="en-US" sz="1000" dirty="0">
                  <a:solidFill>
                    <a:srgbClr val="575757"/>
                  </a:solidFill>
                </a:rPr>
                <a:t>Managing Director </a:t>
              </a:r>
            </a:p>
            <a:p>
              <a:pPr algn="ctr">
                <a:lnSpc>
                  <a:spcPct val="90000"/>
                </a:lnSpc>
                <a:spcAft>
                  <a:spcPts val="600"/>
                </a:spcAft>
              </a:pPr>
              <a:r>
                <a:rPr lang="en-US" sz="1000" dirty="0">
                  <a:solidFill>
                    <a:srgbClr val="575757"/>
                  </a:solidFill>
                </a:rPr>
                <a:t>and Senior Partner; </a:t>
              </a:r>
            </a:p>
            <a:p>
              <a:pPr algn="ctr">
                <a:lnSpc>
                  <a:spcPct val="90000"/>
                </a:lnSpc>
                <a:spcAft>
                  <a:spcPts val="600"/>
                </a:spcAft>
              </a:pPr>
              <a:r>
                <a:rPr lang="en-US" sz="1000" dirty="0">
                  <a:solidFill>
                    <a:srgbClr val="575757"/>
                  </a:solidFill>
                </a:rPr>
                <a:t>Regional leader – Consumer Products (</a:t>
              </a:r>
              <a:r>
                <a:rPr lang="en-US" sz="1000" dirty="0" err="1">
                  <a:solidFill>
                    <a:srgbClr val="575757"/>
                  </a:solidFill>
                </a:rPr>
                <a:t>WESA</a:t>
              </a:r>
              <a:r>
                <a:rPr lang="en-US" sz="1000" dirty="0">
                  <a:solidFill>
                    <a:srgbClr val="575757"/>
                  </a:solidFill>
                </a:rPr>
                <a:t>)</a:t>
              </a:r>
            </a:p>
          </p:txBody>
        </p:sp>
      </p:grpSp>
      <p:pic>
        <p:nvPicPr>
          <p:cNvPr id="7" name="Picture 6">
            <a:extLst>
              <a:ext uri="{FF2B5EF4-FFF2-40B4-BE49-F238E27FC236}">
                <a16:creationId xmlns:a16="http://schemas.microsoft.com/office/drawing/2014/main" id="{45D7F9F8-A753-45DA-BC03-7338CD514355}"/>
              </a:ext>
            </a:extLst>
          </p:cNvPr>
          <p:cNvPicPr>
            <a:picLocks noChangeAspect="1"/>
          </p:cNvPicPr>
          <p:nvPr/>
        </p:nvPicPr>
        <p:blipFill rotWithShape="1">
          <a:blip r:embed="rId22"/>
          <a:srcRect t="2410" b="13964"/>
          <a:stretch/>
        </p:blipFill>
        <p:spPr>
          <a:xfrm>
            <a:off x="7449456" y="1618923"/>
            <a:ext cx="1186106" cy="1186106"/>
          </a:xfrm>
          <a:prstGeom prst="ellipse">
            <a:avLst/>
          </a:prstGeom>
          <a:grpFill/>
          <a:ln w="38100">
            <a:gradFill flip="none" rotWithShape="1">
              <a:gsLst>
                <a:gs pos="0">
                  <a:schemeClr val="accent2"/>
                </a:gs>
                <a:gs pos="100000">
                  <a:schemeClr val="tx2"/>
                </a:gs>
              </a:gsLst>
              <a:lin ang="2700000" scaled="1"/>
              <a:tileRect/>
            </a:gradFill>
          </a:ln>
        </p:spPr>
      </p:pic>
      <p:grpSp>
        <p:nvGrpSpPr>
          <p:cNvPr id="30" name="Group 29">
            <a:extLst>
              <a:ext uri="{FF2B5EF4-FFF2-40B4-BE49-F238E27FC236}">
                <a16:creationId xmlns:a16="http://schemas.microsoft.com/office/drawing/2014/main" id="{69793D5B-8368-4C70-BAFC-445FC75AEAC1}"/>
              </a:ext>
            </a:extLst>
          </p:cNvPr>
          <p:cNvGrpSpPr/>
          <p:nvPr/>
        </p:nvGrpSpPr>
        <p:grpSpPr>
          <a:xfrm>
            <a:off x="2579551" y="5536611"/>
            <a:ext cx="2390580" cy="420161"/>
            <a:chOff x="2656106" y="6089767"/>
            <a:chExt cx="2390580" cy="420161"/>
          </a:xfrm>
        </p:grpSpPr>
        <p:sp>
          <p:nvSpPr>
            <p:cNvPr id="48" name="TextBox 47">
              <a:extLst>
                <a:ext uri="{FF2B5EF4-FFF2-40B4-BE49-F238E27FC236}">
                  <a16:creationId xmlns:a16="http://schemas.microsoft.com/office/drawing/2014/main" id="{02E967AD-E8A3-49DB-A17B-607C434E222E}"/>
                </a:ext>
              </a:extLst>
            </p:cNvPr>
            <p:cNvSpPr txBox="1">
              <a:spLocks/>
            </p:cNvSpPr>
            <p:nvPr/>
          </p:nvSpPr>
          <p:spPr>
            <a:xfrm>
              <a:off x="2656106" y="6089767"/>
              <a:ext cx="2390580" cy="407107"/>
            </a:xfrm>
            <a:prstGeom prst="rect">
              <a:avLst/>
            </a:prstGeom>
            <a:noFill/>
          </p:spPr>
          <p:txBody>
            <a:bodyPr wrap="square" lIns="0" tIns="0" rIns="0" bIns="0" rtlCol="0" anchor="t">
              <a:noAutofit/>
            </a:bodyPr>
            <a:lstStyle/>
            <a:p>
              <a:pPr algn="ctr">
                <a:lnSpc>
                  <a:spcPct val="90000"/>
                </a:lnSpc>
                <a:spcAft>
                  <a:spcPts val="600"/>
                </a:spcAft>
              </a:pPr>
              <a:r>
                <a:rPr lang="en-US" sz="1700" b="1" dirty="0">
                  <a:solidFill>
                    <a:srgbClr val="575757"/>
                  </a:solidFill>
                  <a:hlinkClick r:id="rId23"/>
                </a:rPr>
                <a:t>Elodie Teboul</a:t>
              </a:r>
              <a:endParaRPr lang="en-US" sz="1700" b="1" dirty="0">
                <a:solidFill>
                  <a:srgbClr val="575757"/>
                </a:solidFill>
              </a:endParaRPr>
            </a:p>
          </p:txBody>
        </p:sp>
        <p:sp>
          <p:nvSpPr>
            <p:cNvPr id="57" name="TextBox 56">
              <a:extLst>
                <a:ext uri="{FF2B5EF4-FFF2-40B4-BE49-F238E27FC236}">
                  <a16:creationId xmlns:a16="http://schemas.microsoft.com/office/drawing/2014/main" id="{55C0D673-06FD-4211-8341-A5E1CD108C37}"/>
                </a:ext>
              </a:extLst>
            </p:cNvPr>
            <p:cNvSpPr txBox="1">
              <a:spLocks/>
            </p:cNvSpPr>
            <p:nvPr/>
          </p:nvSpPr>
          <p:spPr>
            <a:xfrm>
              <a:off x="2835399" y="6371429"/>
              <a:ext cx="2031993" cy="138499"/>
            </a:xfrm>
            <a:prstGeom prst="rect">
              <a:avLst/>
            </a:prstGeom>
            <a:noFill/>
          </p:spPr>
          <p:txBody>
            <a:bodyPr wrap="square" lIns="0" tIns="0" rIns="0" bIns="0" rtlCol="0" anchor="t">
              <a:spAutoFit/>
            </a:bodyPr>
            <a:lstStyle/>
            <a:p>
              <a:pPr algn="ctr">
                <a:lnSpc>
                  <a:spcPct val="90000"/>
                </a:lnSpc>
                <a:spcAft>
                  <a:spcPts val="600"/>
                </a:spcAft>
              </a:pPr>
              <a:r>
                <a:rPr lang="en-US" sz="1000" dirty="0">
                  <a:solidFill>
                    <a:srgbClr val="575757"/>
                  </a:solidFill>
                </a:rPr>
                <a:t>Partner</a:t>
              </a:r>
            </a:p>
          </p:txBody>
        </p:sp>
      </p:grpSp>
      <p:grpSp>
        <p:nvGrpSpPr>
          <p:cNvPr id="29" name="Group 28">
            <a:extLst>
              <a:ext uri="{FF2B5EF4-FFF2-40B4-BE49-F238E27FC236}">
                <a16:creationId xmlns:a16="http://schemas.microsoft.com/office/drawing/2014/main" id="{28FEE640-347B-4AE1-A59A-7479759BFA76}"/>
              </a:ext>
            </a:extLst>
          </p:cNvPr>
          <p:cNvGrpSpPr/>
          <p:nvPr/>
        </p:nvGrpSpPr>
        <p:grpSpPr>
          <a:xfrm>
            <a:off x="4713385" y="5536611"/>
            <a:ext cx="2390580" cy="420161"/>
            <a:chOff x="4736316" y="6089767"/>
            <a:chExt cx="2390580" cy="420161"/>
          </a:xfrm>
        </p:grpSpPr>
        <p:sp>
          <p:nvSpPr>
            <p:cNvPr id="51" name="TextBox 50">
              <a:extLst>
                <a:ext uri="{FF2B5EF4-FFF2-40B4-BE49-F238E27FC236}">
                  <a16:creationId xmlns:a16="http://schemas.microsoft.com/office/drawing/2014/main" id="{14B8BE1F-7805-4ABB-B183-B1EA30E00408}"/>
                </a:ext>
              </a:extLst>
            </p:cNvPr>
            <p:cNvSpPr txBox="1">
              <a:spLocks/>
            </p:cNvSpPr>
            <p:nvPr/>
          </p:nvSpPr>
          <p:spPr>
            <a:xfrm>
              <a:off x="4736316" y="6089767"/>
              <a:ext cx="2390580" cy="407107"/>
            </a:xfrm>
            <a:prstGeom prst="rect">
              <a:avLst/>
            </a:prstGeom>
            <a:noFill/>
          </p:spPr>
          <p:txBody>
            <a:bodyPr wrap="square" lIns="0" tIns="0" rIns="0" bIns="0" rtlCol="0" anchor="t">
              <a:noAutofit/>
            </a:bodyPr>
            <a:lstStyle/>
            <a:p>
              <a:pPr algn="ctr">
                <a:lnSpc>
                  <a:spcPct val="90000"/>
                </a:lnSpc>
                <a:spcAft>
                  <a:spcPts val="600"/>
                </a:spcAft>
              </a:pPr>
              <a:r>
                <a:rPr lang="en-US" sz="1700" b="1" dirty="0">
                  <a:solidFill>
                    <a:srgbClr val="575757"/>
                  </a:solidFill>
                  <a:hlinkClick r:id="rId24"/>
                </a:rPr>
                <a:t>Matt Gamber</a:t>
              </a:r>
              <a:endParaRPr lang="en-US" sz="1700" b="1" dirty="0">
                <a:solidFill>
                  <a:srgbClr val="575757"/>
                </a:solidFill>
              </a:endParaRPr>
            </a:p>
          </p:txBody>
        </p:sp>
        <p:sp>
          <p:nvSpPr>
            <p:cNvPr id="58" name="TextBox 57">
              <a:extLst>
                <a:ext uri="{FF2B5EF4-FFF2-40B4-BE49-F238E27FC236}">
                  <a16:creationId xmlns:a16="http://schemas.microsoft.com/office/drawing/2014/main" id="{518EC5A7-4450-4DC4-9448-3685D9FAD046}"/>
                </a:ext>
              </a:extLst>
            </p:cNvPr>
            <p:cNvSpPr txBox="1">
              <a:spLocks/>
            </p:cNvSpPr>
            <p:nvPr/>
          </p:nvSpPr>
          <p:spPr>
            <a:xfrm>
              <a:off x="4915610" y="6371429"/>
              <a:ext cx="2031993" cy="138499"/>
            </a:xfrm>
            <a:prstGeom prst="rect">
              <a:avLst/>
            </a:prstGeom>
            <a:noFill/>
          </p:spPr>
          <p:txBody>
            <a:bodyPr wrap="square" lIns="0" tIns="0" rIns="0" bIns="0" rtlCol="0" anchor="t">
              <a:spAutoFit/>
            </a:bodyPr>
            <a:lstStyle/>
            <a:p>
              <a:pPr algn="ctr">
                <a:lnSpc>
                  <a:spcPct val="90000"/>
                </a:lnSpc>
                <a:spcAft>
                  <a:spcPts val="600"/>
                </a:spcAft>
              </a:pPr>
              <a:r>
                <a:rPr lang="en-US" sz="1000" dirty="0">
                  <a:solidFill>
                    <a:srgbClr val="575757"/>
                  </a:solidFill>
                </a:rPr>
                <a:t>Principal</a:t>
              </a:r>
            </a:p>
          </p:txBody>
        </p:sp>
      </p:grpSp>
      <p:grpSp>
        <p:nvGrpSpPr>
          <p:cNvPr id="27" name="Group 26">
            <a:extLst>
              <a:ext uri="{FF2B5EF4-FFF2-40B4-BE49-F238E27FC236}">
                <a16:creationId xmlns:a16="http://schemas.microsoft.com/office/drawing/2014/main" id="{3CFC2F20-5E8C-4C79-B77A-9299783296B9}"/>
              </a:ext>
            </a:extLst>
          </p:cNvPr>
          <p:cNvGrpSpPr/>
          <p:nvPr/>
        </p:nvGrpSpPr>
        <p:grpSpPr>
          <a:xfrm>
            <a:off x="8981052" y="5536611"/>
            <a:ext cx="2390580" cy="420161"/>
            <a:chOff x="8896738" y="6089767"/>
            <a:chExt cx="2390580" cy="420161"/>
          </a:xfrm>
        </p:grpSpPr>
        <p:sp>
          <p:nvSpPr>
            <p:cNvPr id="54" name="TextBox 53">
              <a:extLst>
                <a:ext uri="{FF2B5EF4-FFF2-40B4-BE49-F238E27FC236}">
                  <a16:creationId xmlns:a16="http://schemas.microsoft.com/office/drawing/2014/main" id="{0D88A0C0-C667-4289-90C8-87CFBB19F751}"/>
                </a:ext>
              </a:extLst>
            </p:cNvPr>
            <p:cNvSpPr txBox="1">
              <a:spLocks/>
            </p:cNvSpPr>
            <p:nvPr/>
          </p:nvSpPr>
          <p:spPr>
            <a:xfrm>
              <a:off x="8896738" y="6089767"/>
              <a:ext cx="2390580" cy="407107"/>
            </a:xfrm>
            <a:prstGeom prst="rect">
              <a:avLst/>
            </a:prstGeom>
            <a:noFill/>
          </p:spPr>
          <p:txBody>
            <a:bodyPr wrap="square" lIns="0" tIns="0" rIns="0" bIns="0" rtlCol="0" anchor="t">
              <a:noAutofit/>
            </a:bodyPr>
            <a:lstStyle/>
            <a:p>
              <a:pPr algn="ctr">
                <a:lnSpc>
                  <a:spcPct val="90000"/>
                </a:lnSpc>
                <a:spcAft>
                  <a:spcPts val="600"/>
                </a:spcAft>
              </a:pPr>
              <a:r>
                <a:rPr lang="en-US" sz="1700" b="1" dirty="0">
                  <a:solidFill>
                    <a:srgbClr val="575757"/>
                  </a:solidFill>
                  <a:hlinkClick r:id="rId25"/>
                </a:rPr>
                <a:t>Cl</a:t>
              </a:r>
              <a:r>
                <a:rPr lang="en-US" sz="1700" b="1" dirty="0">
                  <a:solidFill>
                    <a:srgbClr val="575757"/>
                  </a:solidFill>
                  <a:latin typeface="Trebuchet MS" panose="020B0603020202020204" pitchFamily="34" charset="0"/>
                  <a:hlinkClick r:id="rId25"/>
                </a:rPr>
                <a:t>é</a:t>
              </a:r>
              <a:r>
                <a:rPr lang="en-US" sz="1700" b="1" dirty="0">
                  <a:solidFill>
                    <a:srgbClr val="575757"/>
                  </a:solidFill>
                  <a:hlinkClick r:id="rId25"/>
                </a:rPr>
                <a:t>ment Richet</a:t>
              </a:r>
              <a:endParaRPr lang="en-US" sz="1700" b="1" dirty="0">
                <a:solidFill>
                  <a:srgbClr val="575757"/>
                </a:solidFill>
              </a:endParaRPr>
            </a:p>
          </p:txBody>
        </p:sp>
        <p:sp>
          <p:nvSpPr>
            <p:cNvPr id="59" name="TextBox 58">
              <a:extLst>
                <a:ext uri="{FF2B5EF4-FFF2-40B4-BE49-F238E27FC236}">
                  <a16:creationId xmlns:a16="http://schemas.microsoft.com/office/drawing/2014/main" id="{8368FFB6-818A-4189-9F03-B6A16E5211BE}"/>
                </a:ext>
              </a:extLst>
            </p:cNvPr>
            <p:cNvSpPr txBox="1">
              <a:spLocks/>
            </p:cNvSpPr>
            <p:nvPr/>
          </p:nvSpPr>
          <p:spPr>
            <a:xfrm>
              <a:off x="9076032" y="6371429"/>
              <a:ext cx="2031993" cy="138499"/>
            </a:xfrm>
            <a:prstGeom prst="rect">
              <a:avLst/>
            </a:prstGeom>
            <a:noFill/>
          </p:spPr>
          <p:txBody>
            <a:bodyPr wrap="square" lIns="0" tIns="0" rIns="0" bIns="0" rtlCol="0" anchor="t">
              <a:spAutoFit/>
            </a:bodyPr>
            <a:lstStyle/>
            <a:p>
              <a:pPr algn="ctr">
                <a:lnSpc>
                  <a:spcPct val="90000"/>
                </a:lnSpc>
                <a:spcAft>
                  <a:spcPts val="600"/>
                </a:spcAft>
              </a:pPr>
              <a:r>
                <a:rPr lang="en-US" sz="1000" dirty="0">
                  <a:solidFill>
                    <a:srgbClr val="575757"/>
                  </a:solidFill>
                </a:rPr>
                <a:t>Knowledge Expert</a:t>
              </a:r>
            </a:p>
          </p:txBody>
        </p:sp>
      </p:grpSp>
      <p:pic>
        <p:nvPicPr>
          <p:cNvPr id="689168" name="Picture 16">
            <a:extLst>
              <a:ext uri="{FF2B5EF4-FFF2-40B4-BE49-F238E27FC236}">
                <a16:creationId xmlns:a16="http://schemas.microsoft.com/office/drawing/2014/main" id="{DCE22A89-91F2-47DD-95C2-1C34C91C1AB7}"/>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a:stretch/>
        </p:blipFill>
        <p:spPr bwMode="auto">
          <a:xfrm>
            <a:off x="7449456" y="4156805"/>
            <a:ext cx="1186106" cy="1186106"/>
          </a:xfrm>
          <a:prstGeom prst="ellipse">
            <a:avLst/>
          </a:prstGeom>
          <a:grpFill/>
          <a:ln w="38100">
            <a:gradFill flip="none" rotWithShape="1">
              <a:gsLst>
                <a:gs pos="0">
                  <a:schemeClr val="accent2"/>
                </a:gs>
                <a:gs pos="100000">
                  <a:schemeClr val="tx2"/>
                </a:gs>
              </a:gsLst>
              <a:lin ang="2700000" scaled="1"/>
              <a:tileRect/>
            </a:gradFill>
          </a:ln>
        </p:spPr>
      </p:pic>
      <p:grpSp>
        <p:nvGrpSpPr>
          <p:cNvPr id="28" name="Group 27">
            <a:extLst>
              <a:ext uri="{FF2B5EF4-FFF2-40B4-BE49-F238E27FC236}">
                <a16:creationId xmlns:a16="http://schemas.microsoft.com/office/drawing/2014/main" id="{BF6C82FE-300B-47ED-A868-900DF391E23D}"/>
              </a:ext>
            </a:extLst>
          </p:cNvPr>
          <p:cNvGrpSpPr/>
          <p:nvPr/>
        </p:nvGrpSpPr>
        <p:grpSpPr>
          <a:xfrm>
            <a:off x="6847219" y="5536611"/>
            <a:ext cx="2390580" cy="420161"/>
            <a:chOff x="6816529" y="6089767"/>
            <a:chExt cx="2390580" cy="420161"/>
          </a:xfrm>
        </p:grpSpPr>
        <p:sp>
          <p:nvSpPr>
            <p:cNvPr id="39" name="TextBox 38">
              <a:extLst>
                <a:ext uri="{FF2B5EF4-FFF2-40B4-BE49-F238E27FC236}">
                  <a16:creationId xmlns:a16="http://schemas.microsoft.com/office/drawing/2014/main" id="{B179EA74-2785-4051-A810-860270DFBF0A}"/>
                </a:ext>
              </a:extLst>
            </p:cNvPr>
            <p:cNvSpPr txBox="1">
              <a:spLocks/>
            </p:cNvSpPr>
            <p:nvPr/>
          </p:nvSpPr>
          <p:spPr>
            <a:xfrm>
              <a:off x="6816529" y="6089767"/>
              <a:ext cx="2390580" cy="407107"/>
            </a:xfrm>
            <a:prstGeom prst="rect">
              <a:avLst/>
            </a:prstGeom>
            <a:noFill/>
          </p:spPr>
          <p:txBody>
            <a:bodyPr wrap="square" lIns="0" tIns="0" rIns="0" bIns="0" rtlCol="0" anchor="t">
              <a:noAutofit/>
            </a:bodyPr>
            <a:lstStyle/>
            <a:p>
              <a:pPr algn="ctr">
                <a:lnSpc>
                  <a:spcPct val="90000"/>
                </a:lnSpc>
                <a:spcAft>
                  <a:spcPts val="600"/>
                </a:spcAft>
              </a:pPr>
              <a:r>
                <a:rPr lang="en-US" sz="1700" b="1" dirty="0">
                  <a:solidFill>
                    <a:srgbClr val="575757"/>
                  </a:solidFill>
                  <a:hlinkClick r:id="rId27"/>
                </a:rPr>
                <a:t>Chris Foley</a:t>
              </a:r>
              <a:endParaRPr lang="en-US" sz="1700" b="1" dirty="0">
                <a:solidFill>
                  <a:srgbClr val="575757"/>
                </a:solidFill>
              </a:endParaRPr>
            </a:p>
          </p:txBody>
        </p:sp>
        <p:sp>
          <p:nvSpPr>
            <p:cNvPr id="40" name="TextBox 39">
              <a:extLst>
                <a:ext uri="{FF2B5EF4-FFF2-40B4-BE49-F238E27FC236}">
                  <a16:creationId xmlns:a16="http://schemas.microsoft.com/office/drawing/2014/main" id="{C31E5426-BA58-4A64-8CFA-CA9B2D6D68F8}"/>
                </a:ext>
              </a:extLst>
            </p:cNvPr>
            <p:cNvSpPr txBox="1">
              <a:spLocks/>
            </p:cNvSpPr>
            <p:nvPr/>
          </p:nvSpPr>
          <p:spPr>
            <a:xfrm>
              <a:off x="6995823" y="6371429"/>
              <a:ext cx="2031993" cy="138499"/>
            </a:xfrm>
            <a:prstGeom prst="rect">
              <a:avLst/>
            </a:prstGeom>
            <a:noFill/>
          </p:spPr>
          <p:txBody>
            <a:bodyPr wrap="square" lIns="0" tIns="0" rIns="0" bIns="0" rtlCol="0" anchor="t">
              <a:spAutoFit/>
            </a:bodyPr>
            <a:lstStyle/>
            <a:p>
              <a:pPr algn="ctr">
                <a:lnSpc>
                  <a:spcPct val="90000"/>
                </a:lnSpc>
                <a:spcAft>
                  <a:spcPts val="600"/>
                </a:spcAft>
              </a:pPr>
              <a:r>
                <a:rPr lang="en-US" sz="1000" dirty="0">
                  <a:solidFill>
                    <a:srgbClr val="575757"/>
                  </a:solidFill>
                </a:rPr>
                <a:t>Principal</a:t>
              </a:r>
            </a:p>
          </p:txBody>
        </p:sp>
      </p:grpSp>
      <p:sp>
        <p:nvSpPr>
          <p:cNvPr id="52" name="ee4pFootnotes">
            <a:extLst>
              <a:ext uri="{FF2B5EF4-FFF2-40B4-BE49-F238E27FC236}">
                <a16:creationId xmlns:a16="http://schemas.microsoft.com/office/drawing/2014/main" id="{B0198D24-9DB0-42B6-8CBB-C14B46E157B6}"/>
              </a:ext>
            </a:extLst>
          </p:cNvPr>
          <p:cNvSpPr>
            <a:spLocks noChangeArrowheads="1"/>
          </p:cNvSpPr>
          <p:nvPr/>
        </p:nvSpPr>
        <p:spPr bwMode="auto">
          <a:xfrm>
            <a:off x="625011" y="6645955"/>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i="1" dirty="0">
                <a:solidFill>
                  <a:schemeClr val="bg1">
                    <a:lumMod val="50000"/>
                  </a:schemeClr>
                </a:solidFill>
                <a:latin typeface="Trebuchet MS" panose="020B0603020202020204" pitchFamily="34" charset="0"/>
                <a:cs typeface="Arial" pitchFamily="34" charset="0"/>
              </a:rPr>
              <a:t>Please click the name of an author to reach them via e-mail.</a:t>
            </a:r>
          </a:p>
        </p:txBody>
      </p:sp>
    </p:spTree>
    <p:extLst>
      <p:ext uri="{BB962C8B-B14F-4D97-AF65-F5344CB8AC3E}">
        <p14:creationId xmlns:p14="http://schemas.microsoft.com/office/powerpoint/2010/main" val="2398619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720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7681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FEB1B45-0F46-476A-B0A9-ECCF61499044}"/>
              </a:ext>
            </a:extLst>
          </p:cNvPr>
          <p:cNvGraphicFramePr>
            <a:graphicFrameLocks noChangeAspect="1"/>
          </p:cNvGraphicFramePr>
          <p:nvPr>
            <p:custDataLst>
              <p:tags r:id="rId2"/>
            </p:custDataLst>
            <p:extLst>
              <p:ext uri="{D42A27DB-BD31-4B8C-83A1-F6EECF244321}">
                <p14:modId xmlns:p14="http://schemas.microsoft.com/office/powerpoint/2010/main" val="2936587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27" name="think-cell Slide" r:id="rId5" imgW="351" imgH="351" progId="TCLayout.ActiveDocument.1">
                  <p:embed/>
                </p:oleObj>
              </mc:Choice>
              <mc:Fallback>
                <p:oleObj name="think-cell Slide" r:id="rId5" imgW="351" imgH="35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36E8FFC-CCBC-4F06-8CF2-F29BAFC86E7F}"/>
              </a:ext>
            </a:extLst>
          </p:cNvPr>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1DCD3E4B-D31F-4D34-9F3A-50CA3303E21D}"/>
              </a:ext>
            </a:extLst>
          </p:cNvPr>
          <p:cNvSpPr>
            <a:spLocks noGrp="1"/>
          </p:cNvSpPr>
          <p:nvPr>
            <p:ph type="title"/>
          </p:nvPr>
        </p:nvSpPr>
        <p:spPr/>
        <p:txBody>
          <a:bodyPr/>
          <a:lstStyle/>
          <a:p>
            <a:r>
              <a:rPr lang="en-US" dirty="0"/>
              <a:t>Context for this document</a:t>
            </a:r>
          </a:p>
        </p:txBody>
      </p:sp>
      <p:sp>
        <p:nvSpPr>
          <p:cNvPr id="3" name="Text Placeholder 2">
            <a:extLst>
              <a:ext uri="{FF2B5EF4-FFF2-40B4-BE49-F238E27FC236}">
                <a16:creationId xmlns:a16="http://schemas.microsoft.com/office/drawing/2014/main" id="{FB211F86-2F4D-4A78-9F25-4BC0AEE856F4}"/>
              </a:ext>
            </a:extLst>
          </p:cNvPr>
          <p:cNvSpPr>
            <a:spLocks noGrp="1"/>
          </p:cNvSpPr>
          <p:nvPr>
            <p:ph type="body" sz="quarter" idx="10"/>
          </p:nvPr>
        </p:nvSpPr>
        <p:spPr>
          <a:xfrm>
            <a:off x="629400" y="1487316"/>
            <a:ext cx="10933950" cy="4072976"/>
          </a:xfrm>
        </p:spPr>
        <p:txBody>
          <a:bodyPr/>
          <a:lstStyle/>
          <a:p>
            <a:r>
              <a:rPr lang="en-US" sz="1800" b="1" dirty="0"/>
              <a:t>The landscape is shifting rapidly for FMCGs, who face a number of disruptions that COVID-19 has now accelerated. But in any period of change, there is a path to advantage and value creation.</a:t>
            </a:r>
          </a:p>
          <a:p>
            <a:endParaRPr lang="en-US" sz="1800" b="1" dirty="0"/>
          </a:p>
          <a:p>
            <a:r>
              <a:rPr lang="en-US" sz="1800" b="1" dirty="0"/>
              <a:t>To determine what that path could look like for FMCGs, a global team from BCG's Consumer Products sector conducted a landmark study of:</a:t>
            </a:r>
          </a:p>
          <a:p>
            <a:pPr marL="324000" lvl="1" indent="-216000">
              <a:buClr>
                <a:schemeClr val="tx2">
                  <a:lumMod val="100000"/>
                </a:schemeClr>
              </a:buClr>
              <a:buSzPct val="100000"/>
              <a:buFont typeface="Trebuchet MS" panose="020B0603020202020204" pitchFamily="34" charset="0"/>
              <a:buChar char="•"/>
            </a:pPr>
            <a:r>
              <a:rPr lang="en-US" sz="1800" dirty="0">
                <a:solidFill>
                  <a:schemeClr val="tx1">
                    <a:lumMod val="100000"/>
                  </a:schemeClr>
                </a:solidFill>
                <a:latin typeface="Trebuchet MS" panose="020B0603020202020204" pitchFamily="34" charset="0"/>
              </a:rPr>
              <a:t>More than 80 companies, across sectors and geographies, dating back 15 years, to deconstruct the drivers of superior value creation</a:t>
            </a:r>
          </a:p>
          <a:p>
            <a:pPr marL="324000" lvl="1" indent="-216000">
              <a:buClr>
                <a:schemeClr val="tx2">
                  <a:lumMod val="100000"/>
                </a:schemeClr>
              </a:buClr>
              <a:buSzPct val="100000"/>
              <a:buFont typeface="Trebuchet MS" panose="020B0603020202020204" pitchFamily="34" charset="0"/>
              <a:buChar char="•"/>
            </a:pPr>
            <a:r>
              <a:rPr lang="en-US" sz="1800" dirty="0">
                <a:solidFill>
                  <a:schemeClr val="tx1">
                    <a:lumMod val="100000"/>
                  </a:schemeClr>
                </a:solidFill>
                <a:latin typeface="Trebuchet MS" panose="020B0603020202020204" pitchFamily="34" charset="0"/>
              </a:rPr>
              <a:t>A wide range of mega trends impacting FMCGs and the contexts in which they operate, including the impact of COVID-19 through the first three quarters of 2020</a:t>
            </a:r>
          </a:p>
          <a:p>
            <a:pPr marL="324000" lvl="1" indent="-216000">
              <a:buClr>
                <a:schemeClr val="tx2">
                  <a:lumMod val="100000"/>
                </a:schemeClr>
              </a:buClr>
              <a:buSzPct val="100000"/>
              <a:buFont typeface="Trebuchet MS" panose="020B0603020202020204" pitchFamily="34" charset="0"/>
              <a:buChar char="•"/>
            </a:pPr>
            <a:endParaRPr lang="en-US" sz="1800" dirty="0">
              <a:solidFill>
                <a:schemeClr val="tx1">
                  <a:lumMod val="100000"/>
                </a:schemeClr>
              </a:solidFill>
              <a:latin typeface="Trebuchet MS" panose="020B0603020202020204" pitchFamily="34" charset="0"/>
            </a:endParaRPr>
          </a:p>
          <a:p>
            <a:pPr>
              <a:buSzPct val="100000"/>
              <a:buFont typeface="Trebuchet MS" panose="020B0603020202020204" pitchFamily="34" charset="0"/>
              <a:buChar char="​"/>
            </a:pPr>
            <a:r>
              <a:rPr lang="en-US" sz="1800" b="1" dirty="0">
                <a:solidFill>
                  <a:schemeClr val="tx1">
                    <a:lumMod val="100000"/>
                  </a:schemeClr>
                </a:solidFill>
                <a:latin typeface="Trebuchet MS" panose="020B0603020202020204" pitchFamily="34" charset="0"/>
              </a:rPr>
              <a:t>In this summary, we will share the top-line findings and outline the imperatives we believe FMCGs should follow, to shape and win the decade ahead.</a:t>
            </a:r>
          </a:p>
          <a:p>
            <a:pPr>
              <a:buSzPct val="100000"/>
              <a:buFont typeface="Trebuchet MS" panose="020B0603020202020204" pitchFamily="34" charset="0"/>
              <a:buChar char="​"/>
            </a:pPr>
            <a:endParaRPr lang="en-US" sz="1800" dirty="0">
              <a:solidFill>
                <a:schemeClr val="tx1">
                  <a:lumMod val="100000"/>
                </a:schemeClr>
              </a:solidFill>
              <a:latin typeface="Trebuchet MS" panose="020B0603020202020204" pitchFamily="34" charset="0"/>
            </a:endParaRPr>
          </a:p>
          <a:p>
            <a:pPr>
              <a:buSzPct val="100000"/>
              <a:buFont typeface="Trebuchet MS" panose="020B0603020202020204" pitchFamily="34" charset="0"/>
              <a:buChar char="​"/>
            </a:pPr>
            <a:r>
              <a:rPr lang="en-US" sz="1800" b="1" dirty="0">
                <a:solidFill>
                  <a:schemeClr val="tx1">
                    <a:lumMod val="100000"/>
                  </a:schemeClr>
                </a:solidFill>
                <a:latin typeface="Trebuchet MS" panose="020B0603020202020204" pitchFamily="34" charset="0"/>
              </a:rPr>
              <a:t>To engage further, we hope you will:</a:t>
            </a:r>
          </a:p>
          <a:p>
            <a:pPr marL="324000" lvl="1" indent="-216000">
              <a:buClr>
                <a:schemeClr val="tx2">
                  <a:lumMod val="100000"/>
                </a:schemeClr>
              </a:buClr>
              <a:buSzPct val="100000"/>
              <a:buFont typeface="Trebuchet MS" panose="020B0603020202020204" pitchFamily="34" charset="0"/>
              <a:buChar char="•"/>
            </a:pPr>
            <a:r>
              <a:rPr lang="en-US" sz="1800" dirty="0">
                <a:latin typeface="Trebuchet MS" panose="020B0603020202020204" pitchFamily="34" charset="0"/>
              </a:rPr>
              <a:t>Visit our dedicated site </a:t>
            </a:r>
            <a:r>
              <a:rPr lang="en-US" sz="1800" dirty="0">
                <a:latin typeface="Trebuchet MS" panose="020B0603020202020204" pitchFamily="34" charset="0"/>
                <a:hlinkClick r:id="rId7"/>
              </a:rPr>
              <a:t>here</a:t>
            </a:r>
            <a:endParaRPr lang="en-US" sz="1800" dirty="0">
              <a:latin typeface="Trebuchet MS" panose="020B0603020202020204" pitchFamily="34" charset="0"/>
            </a:endParaRPr>
          </a:p>
          <a:p>
            <a:pPr marL="324000" lvl="1" indent="-216000">
              <a:buClr>
                <a:schemeClr val="tx2">
                  <a:lumMod val="100000"/>
                </a:schemeClr>
              </a:buClr>
              <a:buSzPct val="100000"/>
              <a:buFont typeface="Trebuchet MS" panose="020B0603020202020204" pitchFamily="34" charset="0"/>
              <a:buChar char="•"/>
            </a:pPr>
            <a:r>
              <a:rPr lang="en-US" sz="1800" dirty="0">
                <a:latin typeface="Trebuchet MS" panose="020B0603020202020204" pitchFamily="34" charset="0"/>
              </a:rPr>
              <a:t>Contact Phillip </a:t>
            </a:r>
            <a:r>
              <a:rPr lang="en-US" sz="1800" dirty="0" err="1">
                <a:latin typeface="Trebuchet MS" panose="020B0603020202020204" pitchFamily="34" charset="0"/>
              </a:rPr>
              <a:t>Shinall</a:t>
            </a:r>
            <a:r>
              <a:rPr lang="en-US" sz="1800" dirty="0">
                <a:latin typeface="Trebuchet MS" panose="020B0603020202020204" pitchFamily="34" charset="0"/>
              </a:rPr>
              <a:t> (</a:t>
            </a:r>
            <a:r>
              <a:rPr lang="en-US" sz="1800" dirty="0">
                <a:solidFill>
                  <a:srgbClr val="2E3558"/>
                </a:solidFill>
                <a:latin typeface="Trebuchet MS" panose="020B0603020202020204" pitchFamily="34" charset="0"/>
                <a:hlinkClick r:id="rId8"/>
              </a:rPr>
              <a:t>Shinall.Phillip@bcg.com</a:t>
            </a:r>
            <a:r>
              <a:rPr lang="en-US" sz="1800" dirty="0">
                <a:solidFill>
                  <a:srgbClr val="2E3558"/>
                </a:solidFill>
                <a:latin typeface="Trebuchet MS" panose="020B0603020202020204" pitchFamily="34" charset="0"/>
              </a:rPr>
              <a:t>)</a:t>
            </a:r>
            <a:r>
              <a:rPr lang="en-US" sz="1800" dirty="0">
                <a:latin typeface="Trebuchet MS" panose="020B0603020202020204" pitchFamily="34" charset="0"/>
              </a:rPr>
              <a:t>, Managing Director and Senior Partner, Chicago, and global topic leader for "Fast-moving consumer goods: Driving value creation in an era of disruption"</a:t>
            </a:r>
          </a:p>
        </p:txBody>
      </p:sp>
    </p:spTree>
    <p:extLst>
      <p:ext uri="{BB962C8B-B14F-4D97-AF65-F5344CB8AC3E}">
        <p14:creationId xmlns:p14="http://schemas.microsoft.com/office/powerpoint/2010/main" val="2731487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0000" y="622800"/>
            <a:ext cx="11104800" cy="332399"/>
          </a:xfrm>
          <a:prstGeom prst="rect">
            <a:avLst/>
          </a:prstGeom>
        </p:spPr>
        <p:txBody>
          <a:bodyPr wrap="square">
            <a:spAutoFit/>
          </a:bodyPr>
          <a:lstStyle/>
          <a:p>
            <a:pPr>
              <a:buSzPts val="3400"/>
            </a:pPr>
            <a:r>
              <a:rPr lang="en-US" sz="2400" i="1" dirty="0"/>
              <a:t>Overview</a:t>
            </a:r>
            <a:r>
              <a:rPr lang="en-US" sz="2400" dirty="0"/>
              <a:t>: Winning in next era requires proactive response to shifting landscape</a:t>
            </a:r>
          </a:p>
        </p:txBody>
      </p:sp>
      <p:sp>
        <p:nvSpPr>
          <p:cNvPr id="4" name="ee4pContent1"/>
          <p:cNvSpPr txBox="1"/>
          <p:nvPr/>
        </p:nvSpPr>
        <p:spPr>
          <a:xfrm>
            <a:off x="629400" y="2576641"/>
            <a:ext cx="5107314" cy="1231106"/>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108000" lvl="1" indent="0">
              <a:spcAft>
                <a:spcPts val="1200"/>
              </a:spcAft>
              <a:buClr>
                <a:schemeClr val="tx2">
                  <a:lumMod val="100000"/>
                </a:schemeClr>
              </a:buClr>
              <a:buSzPct val="100000"/>
              <a:buNone/>
            </a:pPr>
            <a:r>
              <a:rPr lang="en-US" i="1" dirty="0"/>
              <a:t>The FMCG sector has an unmatched history of value creation but </a:t>
            </a:r>
            <a:r>
              <a:rPr lang="en-US" i="1" dirty="0">
                <a:solidFill>
                  <a:schemeClr val="tx2"/>
                </a:solidFill>
              </a:rPr>
              <a:t>performance has lagged significantly</a:t>
            </a:r>
            <a:r>
              <a:rPr lang="en-US" i="1" dirty="0"/>
              <a:t> in recent years and suffered a major shock from Covid-19</a:t>
            </a:r>
            <a:endParaRPr lang="en-US" i="1" dirty="0">
              <a:solidFill>
                <a:schemeClr val="tx1">
                  <a:lumMod val="100000"/>
                </a:schemeClr>
              </a:solidFill>
            </a:endParaRPr>
          </a:p>
        </p:txBody>
      </p:sp>
      <p:sp>
        <p:nvSpPr>
          <p:cNvPr id="5" name="ee4pContent2"/>
          <p:cNvSpPr txBox="1"/>
          <p:nvPr/>
        </p:nvSpPr>
        <p:spPr>
          <a:xfrm>
            <a:off x="6439500" y="2576641"/>
            <a:ext cx="5123700" cy="1231106"/>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108000" lvl="1" indent="0">
              <a:spcAft>
                <a:spcPts val="1200"/>
              </a:spcAft>
              <a:buClr>
                <a:schemeClr val="tx2">
                  <a:lumMod val="100000"/>
                </a:schemeClr>
              </a:buClr>
              <a:buSzPct val="100000"/>
              <a:buNone/>
            </a:pPr>
            <a:r>
              <a:rPr lang="en-US" i="1" dirty="0">
                <a:solidFill>
                  <a:srgbClr val="29BA74"/>
                </a:solidFill>
              </a:rPr>
              <a:t>5 emerging disruptions </a:t>
            </a:r>
            <a:r>
              <a:rPr lang="en-US" i="1" dirty="0">
                <a:solidFill>
                  <a:schemeClr val="tx1">
                    <a:lumMod val="100000"/>
                  </a:schemeClr>
                </a:solidFill>
              </a:rPr>
              <a:t>will define the next era of FMCG and proactive response is required to create competitive advantage through the turbulence</a:t>
            </a:r>
          </a:p>
        </p:txBody>
      </p:sp>
      <p:grpSp>
        <p:nvGrpSpPr>
          <p:cNvPr id="2" name="Group 1"/>
          <p:cNvGrpSpPr/>
          <p:nvPr/>
        </p:nvGrpSpPr>
        <p:grpSpPr>
          <a:xfrm>
            <a:off x="629400" y="4092314"/>
            <a:ext cx="10933799" cy="365760"/>
            <a:chOff x="1126964" y="3967668"/>
            <a:chExt cx="9939273" cy="365760"/>
          </a:xfrm>
        </p:grpSpPr>
        <p:cxnSp>
          <p:nvCxnSpPr>
            <p:cNvPr id="10" name="Straight Connector 9"/>
            <p:cNvCxnSpPr/>
            <p:nvPr/>
          </p:nvCxnSpPr>
          <p:spPr>
            <a:xfrm rot="5400000">
              <a:off x="6096601" y="-819089"/>
              <a:ext cx="0" cy="9939273"/>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rot="5400000">
              <a:off x="5913721" y="3984302"/>
              <a:ext cx="365760" cy="332491"/>
              <a:chOff x="5937562" y="3820354"/>
              <a:chExt cx="365760" cy="332491"/>
            </a:xfrm>
          </p:grpSpPr>
          <p:sp>
            <p:nvSpPr>
              <p:cNvPr id="12" name="Freeform 94"/>
              <p:cNvSpPr>
                <a:spLocks/>
              </p:cNvSpPr>
              <p:nvPr/>
            </p:nvSpPr>
            <p:spPr bwMode="gray">
              <a:xfrm>
                <a:off x="5937562" y="3820354"/>
                <a:ext cx="365760" cy="332491"/>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13" name="Freeform 95"/>
              <p:cNvSpPr>
                <a:spLocks/>
              </p:cNvSpPr>
              <p:nvPr/>
            </p:nvSpPr>
            <p:spPr bwMode="gray">
              <a:xfrm>
                <a:off x="6092098"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sp>
        <p:nvSpPr>
          <p:cNvPr id="21" name="TextBox 20"/>
          <p:cNvSpPr txBox="1"/>
          <p:nvPr/>
        </p:nvSpPr>
        <p:spPr>
          <a:xfrm>
            <a:off x="1268591" y="1602010"/>
            <a:ext cx="4468123" cy="36933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p>
            <a:r>
              <a:rPr lang="en-US" sz="3200" i="1" dirty="0">
                <a:solidFill>
                  <a:srgbClr val="29BA74"/>
                </a:solidFill>
              </a:rPr>
              <a:t>Looking back</a:t>
            </a:r>
          </a:p>
        </p:txBody>
      </p:sp>
      <p:graphicFrame>
        <p:nvGraphicFramePr>
          <p:cNvPr id="23" name="Object 22" hidden="1"/>
          <p:cNvGraphicFramePr>
            <a:graphicFrameLocks noChangeAspect="1"/>
          </p:cNvGraphicFramePr>
          <p:nvPr>
            <p:custDataLst>
              <p:tags r:id="rId2"/>
            </p:custDataLst>
            <p:extLst>
              <p:ext uri="{D42A27DB-BD31-4B8C-83A1-F6EECF244321}">
                <p14:modId xmlns:p14="http://schemas.microsoft.com/office/powerpoint/2010/main" val="20944836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234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4" name="Rectangle 23"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grpSp>
        <p:nvGrpSpPr>
          <p:cNvPr id="28" name="Group 27"/>
          <p:cNvGrpSpPr>
            <a:grpSpLocks noChangeAspect="1"/>
          </p:cNvGrpSpPr>
          <p:nvPr/>
        </p:nvGrpSpPr>
        <p:grpSpPr>
          <a:xfrm>
            <a:off x="394339" y="1450370"/>
            <a:ext cx="798358" cy="798358"/>
            <a:chOff x="5273675" y="2570163"/>
            <a:chExt cx="1644650" cy="1644650"/>
          </a:xfrm>
        </p:grpSpPr>
        <p:sp>
          <p:nvSpPr>
            <p:cNvPr id="29" name="AutoShape 17"/>
            <p:cNvSpPr>
              <a:spLocks noChangeAspect="1" noChangeArrowheads="1" noTextEdit="1"/>
            </p:cNvSpPr>
            <p:nvPr/>
          </p:nvSpPr>
          <p:spPr bwMode="auto">
            <a:xfrm>
              <a:off x="5273675" y="2570163"/>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0" name="Group 29"/>
            <p:cNvGrpSpPr/>
            <p:nvPr/>
          </p:nvGrpSpPr>
          <p:grpSpPr>
            <a:xfrm>
              <a:off x="5421313" y="2741613"/>
              <a:ext cx="1346200" cy="1303338"/>
              <a:chOff x="5421313" y="2741613"/>
              <a:chExt cx="1346200" cy="1303338"/>
            </a:xfrm>
          </p:grpSpPr>
          <p:sp>
            <p:nvSpPr>
              <p:cNvPr id="31" name="Freeform 30"/>
              <p:cNvSpPr>
                <a:spLocks/>
              </p:cNvSpPr>
              <p:nvPr/>
            </p:nvSpPr>
            <p:spPr bwMode="auto">
              <a:xfrm>
                <a:off x="5805488" y="2741613"/>
                <a:ext cx="638175" cy="1303338"/>
              </a:xfrm>
              <a:custGeom>
                <a:avLst/>
                <a:gdLst>
                  <a:gd name="connsiteX0" fmla="*/ 290513 w 638175"/>
                  <a:gd name="connsiteY0" fmla="*/ 876300 h 1303338"/>
                  <a:gd name="connsiteX1" fmla="*/ 250825 w 638175"/>
                  <a:gd name="connsiteY1" fmla="*/ 915988 h 1303338"/>
                  <a:gd name="connsiteX2" fmla="*/ 290513 w 638175"/>
                  <a:gd name="connsiteY2" fmla="*/ 955676 h 1303338"/>
                  <a:gd name="connsiteX3" fmla="*/ 330201 w 638175"/>
                  <a:gd name="connsiteY3" fmla="*/ 915988 h 1303338"/>
                  <a:gd name="connsiteX4" fmla="*/ 290513 w 638175"/>
                  <a:gd name="connsiteY4" fmla="*/ 876300 h 1303338"/>
                  <a:gd name="connsiteX5" fmla="*/ 193494 w 638175"/>
                  <a:gd name="connsiteY5" fmla="*/ 828675 h 1303338"/>
                  <a:gd name="connsiteX6" fmla="*/ 387531 w 638175"/>
                  <a:gd name="connsiteY6" fmla="*/ 828675 h 1303338"/>
                  <a:gd name="connsiteX7" fmla="*/ 403225 w 638175"/>
                  <a:gd name="connsiteY7" fmla="*/ 844402 h 1303338"/>
                  <a:gd name="connsiteX8" fmla="*/ 403225 w 638175"/>
                  <a:gd name="connsiteY8" fmla="*/ 1287611 h 1303338"/>
                  <a:gd name="connsiteX9" fmla="*/ 387531 w 638175"/>
                  <a:gd name="connsiteY9" fmla="*/ 1303338 h 1303338"/>
                  <a:gd name="connsiteX10" fmla="*/ 193494 w 638175"/>
                  <a:gd name="connsiteY10" fmla="*/ 1303338 h 1303338"/>
                  <a:gd name="connsiteX11" fmla="*/ 177800 w 638175"/>
                  <a:gd name="connsiteY11" fmla="*/ 1287611 h 1303338"/>
                  <a:gd name="connsiteX12" fmla="*/ 177800 w 638175"/>
                  <a:gd name="connsiteY12" fmla="*/ 844402 h 1303338"/>
                  <a:gd name="connsiteX13" fmla="*/ 193494 w 638175"/>
                  <a:gd name="connsiteY13" fmla="*/ 828675 h 1303338"/>
                  <a:gd name="connsiteX14" fmla="*/ 219075 w 638175"/>
                  <a:gd name="connsiteY14" fmla="*/ 466725 h 1303338"/>
                  <a:gd name="connsiteX15" fmla="*/ 193675 w 638175"/>
                  <a:gd name="connsiteY15" fmla="*/ 544513 h 1303338"/>
                  <a:gd name="connsiteX16" fmla="*/ 244475 w 638175"/>
                  <a:gd name="connsiteY16" fmla="*/ 544513 h 1303338"/>
                  <a:gd name="connsiteX17" fmla="*/ 219075 w 638175"/>
                  <a:gd name="connsiteY17" fmla="*/ 466725 h 1303338"/>
                  <a:gd name="connsiteX18" fmla="*/ 47214 w 638175"/>
                  <a:gd name="connsiteY18" fmla="*/ 438150 h 1303338"/>
                  <a:gd name="connsiteX19" fmla="*/ 36512 w 638175"/>
                  <a:gd name="connsiteY19" fmla="*/ 438869 h 1303338"/>
                  <a:gd name="connsiteX20" fmla="*/ 36512 w 638175"/>
                  <a:gd name="connsiteY20" fmla="*/ 504976 h 1303338"/>
                  <a:gd name="connsiteX21" fmla="*/ 51495 w 638175"/>
                  <a:gd name="connsiteY21" fmla="*/ 506413 h 1303338"/>
                  <a:gd name="connsiteX22" fmla="*/ 88597 w 638175"/>
                  <a:gd name="connsiteY22" fmla="*/ 497790 h 1303338"/>
                  <a:gd name="connsiteX23" fmla="*/ 100012 w 638175"/>
                  <a:gd name="connsiteY23" fmla="*/ 470485 h 1303338"/>
                  <a:gd name="connsiteX24" fmla="*/ 47214 w 638175"/>
                  <a:gd name="connsiteY24" fmla="*/ 438150 h 1303338"/>
                  <a:gd name="connsiteX25" fmla="*/ 463550 w 638175"/>
                  <a:gd name="connsiteY25" fmla="*/ 406400 h 1303338"/>
                  <a:gd name="connsiteX26" fmla="*/ 638175 w 638175"/>
                  <a:gd name="connsiteY26" fmla="*/ 406400 h 1303338"/>
                  <a:gd name="connsiteX27" fmla="*/ 638175 w 638175"/>
                  <a:gd name="connsiteY27" fmla="*/ 439299 h 1303338"/>
                  <a:gd name="connsiteX28" fmla="*/ 568039 w 638175"/>
                  <a:gd name="connsiteY28" fmla="*/ 439299 h 1303338"/>
                  <a:gd name="connsiteX29" fmla="*/ 568039 w 638175"/>
                  <a:gd name="connsiteY29" fmla="*/ 615950 h 1303338"/>
                  <a:gd name="connsiteX30" fmla="*/ 530824 w 638175"/>
                  <a:gd name="connsiteY30" fmla="*/ 615950 h 1303338"/>
                  <a:gd name="connsiteX31" fmla="*/ 530824 w 638175"/>
                  <a:gd name="connsiteY31" fmla="*/ 439299 h 1303338"/>
                  <a:gd name="connsiteX32" fmla="*/ 463550 w 638175"/>
                  <a:gd name="connsiteY32" fmla="*/ 439299 h 1303338"/>
                  <a:gd name="connsiteX33" fmla="*/ 463550 w 638175"/>
                  <a:gd name="connsiteY33" fmla="*/ 406400 h 1303338"/>
                  <a:gd name="connsiteX34" fmla="*/ 42716 w 638175"/>
                  <a:gd name="connsiteY34" fmla="*/ 404813 h 1303338"/>
                  <a:gd name="connsiteX35" fmla="*/ 115332 w 638175"/>
                  <a:gd name="connsiteY35" fmla="*/ 419894 h 1303338"/>
                  <a:gd name="connsiteX36" fmla="*/ 138113 w 638175"/>
                  <a:gd name="connsiteY36" fmla="*/ 468011 h 1303338"/>
                  <a:gd name="connsiteX37" fmla="*/ 53394 w 638175"/>
                  <a:gd name="connsiteY37" fmla="*/ 539827 h 1303338"/>
                  <a:gd name="connsiteX38" fmla="*/ 37020 w 638175"/>
                  <a:gd name="connsiteY38" fmla="*/ 539108 h 1303338"/>
                  <a:gd name="connsiteX39" fmla="*/ 37020 w 638175"/>
                  <a:gd name="connsiteY39" fmla="*/ 615951 h 1303338"/>
                  <a:gd name="connsiteX40" fmla="*/ 0 w 638175"/>
                  <a:gd name="connsiteY40" fmla="*/ 615951 h 1303338"/>
                  <a:gd name="connsiteX41" fmla="*/ 0 w 638175"/>
                  <a:gd name="connsiteY41" fmla="*/ 406249 h 1303338"/>
                  <a:gd name="connsiteX42" fmla="*/ 42716 w 638175"/>
                  <a:gd name="connsiteY42" fmla="*/ 404813 h 1303338"/>
                  <a:gd name="connsiteX43" fmla="*/ 387705 w 638175"/>
                  <a:gd name="connsiteY43" fmla="*/ 403225 h 1303338"/>
                  <a:gd name="connsiteX44" fmla="*/ 440917 w 638175"/>
                  <a:gd name="connsiteY44" fmla="*/ 416763 h 1303338"/>
                  <a:gd name="connsiteX45" fmla="*/ 429565 w 638175"/>
                  <a:gd name="connsiteY45" fmla="*/ 448828 h 1303338"/>
                  <a:gd name="connsiteX46" fmla="*/ 388414 w 638175"/>
                  <a:gd name="connsiteY46" fmla="*/ 435289 h 1303338"/>
                  <a:gd name="connsiteX47" fmla="*/ 368549 w 638175"/>
                  <a:gd name="connsiteY47" fmla="*/ 441702 h 1303338"/>
                  <a:gd name="connsiteX48" fmla="*/ 361454 w 638175"/>
                  <a:gd name="connsiteY48" fmla="*/ 459516 h 1303338"/>
                  <a:gd name="connsiteX49" fmla="*/ 401185 w 638175"/>
                  <a:gd name="connsiteY49" fmla="*/ 496568 h 1303338"/>
                  <a:gd name="connsiteX50" fmla="*/ 431694 w 638175"/>
                  <a:gd name="connsiteY50" fmla="*/ 515807 h 1303338"/>
                  <a:gd name="connsiteX51" fmla="*/ 445884 w 638175"/>
                  <a:gd name="connsiteY51" fmla="*/ 535045 h 1303338"/>
                  <a:gd name="connsiteX52" fmla="*/ 450850 w 638175"/>
                  <a:gd name="connsiteY52" fmla="*/ 560697 h 1303338"/>
                  <a:gd name="connsiteX53" fmla="*/ 430275 w 638175"/>
                  <a:gd name="connsiteY53" fmla="*/ 602737 h 1303338"/>
                  <a:gd name="connsiteX54" fmla="*/ 377063 w 638175"/>
                  <a:gd name="connsiteY54" fmla="*/ 619125 h 1303338"/>
                  <a:gd name="connsiteX55" fmla="*/ 323850 w 638175"/>
                  <a:gd name="connsiteY55" fmla="*/ 604162 h 1303338"/>
                  <a:gd name="connsiteX56" fmla="*/ 337331 w 638175"/>
                  <a:gd name="connsiteY56" fmla="*/ 570672 h 1303338"/>
                  <a:gd name="connsiteX57" fmla="*/ 381320 w 638175"/>
                  <a:gd name="connsiteY57" fmla="*/ 585636 h 1303338"/>
                  <a:gd name="connsiteX58" fmla="*/ 413247 w 638175"/>
                  <a:gd name="connsiteY58" fmla="*/ 563547 h 1303338"/>
                  <a:gd name="connsiteX59" fmla="*/ 406152 w 638175"/>
                  <a:gd name="connsiteY59" fmla="*/ 542883 h 1303338"/>
                  <a:gd name="connsiteX60" fmla="*/ 374225 w 638175"/>
                  <a:gd name="connsiteY60" fmla="*/ 521507 h 1303338"/>
                  <a:gd name="connsiteX61" fmla="*/ 341588 w 638175"/>
                  <a:gd name="connsiteY61" fmla="*/ 501556 h 1303338"/>
                  <a:gd name="connsiteX62" fmla="*/ 328817 w 638175"/>
                  <a:gd name="connsiteY62" fmla="*/ 483030 h 1303338"/>
                  <a:gd name="connsiteX63" fmla="*/ 324560 w 638175"/>
                  <a:gd name="connsiteY63" fmla="*/ 459516 h 1303338"/>
                  <a:gd name="connsiteX64" fmla="*/ 342297 w 638175"/>
                  <a:gd name="connsiteY64" fmla="*/ 418901 h 1303338"/>
                  <a:gd name="connsiteX65" fmla="*/ 387705 w 638175"/>
                  <a:gd name="connsiteY65" fmla="*/ 403225 h 1303338"/>
                  <a:gd name="connsiteX66" fmla="*/ 210920 w 638175"/>
                  <a:gd name="connsiteY66" fmla="*/ 403225 h 1303338"/>
                  <a:gd name="connsiteX67" fmla="*/ 227386 w 638175"/>
                  <a:gd name="connsiteY67" fmla="*/ 403225 h 1303338"/>
                  <a:gd name="connsiteX68" fmla="*/ 311150 w 638175"/>
                  <a:gd name="connsiteY68" fmla="*/ 615950 h 1303338"/>
                  <a:gd name="connsiteX69" fmla="*/ 270342 w 638175"/>
                  <a:gd name="connsiteY69" fmla="*/ 615950 h 1303338"/>
                  <a:gd name="connsiteX70" fmla="*/ 254592 w 638175"/>
                  <a:gd name="connsiteY70" fmla="*/ 573833 h 1303338"/>
                  <a:gd name="connsiteX71" fmla="*/ 183714 w 638175"/>
                  <a:gd name="connsiteY71" fmla="*/ 573833 h 1303338"/>
                  <a:gd name="connsiteX72" fmla="*/ 169395 w 638175"/>
                  <a:gd name="connsiteY72" fmla="*/ 615950 h 1303338"/>
                  <a:gd name="connsiteX73" fmla="*/ 128587 w 638175"/>
                  <a:gd name="connsiteY73" fmla="*/ 615950 h 1303338"/>
                  <a:gd name="connsiteX74" fmla="*/ 210920 w 638175"/>
                  <a:gd name="connsiteY74" fmla="*/ 403225 h 1303338"/>
                  <a:gd name="connsiteX75" fmla="*/ 290513 w 638175"/>
                  <a:gd name="connsiteY75" fmla="*/ 63500 h 1303338"/>
                  <a:gd name="connsiteX76" fmla="*/ 250825 w 638175"/>
                  <a:gd name="connsiteY76" fmla="*/ 102394 h 1303338"/>
                  <a:gd name="connsiteX77" fmla="*/ 290513 w 638175"/>
                  <a:gd name="connsiteY77" fmla="*/ 141288 h 1303338"/>
                  <a:gd name="connsiteX78" fmla="*/ 330201 w 638175"/>
                  <a:gd name="connsiteY78" fmla="*/ 102394 h 1303338"/>
                  <a:gd name="connsiteX79" fmla="*/ 290513 w 638175"/>
                  <a:gd name="connsiteY79" fmla="*/ 63500 h 1303338"/>
                  <a:gd name="connsiteX80" fmla="*/ 291226 w 638175"/>
                  <a:gd name="connsiteY80" fmla="*/ 0 h 1303338"/>
                  <a:gd name="connsiteX81" fmla="*/ 389671 w 638175"/>
                  <a:gd name="connsiteY81" fmla="*/ 14176 h 1303338"/>
                  <a:gd name="connsiteX82" fmla="*/ 403225 w 638175"/>
                  <a:gd name="connsiteY82" fmla="*/ 36858 h 1303338"/>
                  <a:gd name="connsiteX83" fmla="*/ 403225 w 638175"/>
                  <a:gd name="connsiteY83" fmla="*/ 176494 h 1303338"/>
                  <a:gd name="connsiteX84" fmla="*/ 387531 w 638175"/>
                  <a:gd name="connsiteY84" fmla="*/ 192088 h 1303338"/>
                  <a:gd name="connsiteX85" fmla="*/ 193494 w 638175"/>
                  <a:gd name="connsiteY85" fmla="*/ 192088 h 1303338"/>
                  <a:gd name="connsiteX86" fmla="*/ 177800 w 638175"/>
                  <a:gd name="connsiteY86" fmla="*/ 176494 h 1303338"/>
                  <a:gd name="connsiteX87" fmla="*/ 177800 w 638175"/>
                  <a:gd name="connsiteY87" fmla="*/ 36858 h 1303338"/>
                  <a:gd name="connsiteX88" fmla="*/ 192068 w 638175"/>
                  <a:gd name="connsiteY88" fmla="*/ 14176 h 1303338"/>
                  <a:gd name="connsiteX89" fmla="*/ 291226 w 638175"/>
                  <a:gd name="connsiteY89" fmla="*/ 0 h 130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8175" h="1303338">
                    <a:moveTo>
                      <a:pt x="290513" y="876300"/>
                    </a:moveTo>
                    <a:cubicBezTo>
                      <a:pt x="268594" y="876300"/>
                      <a:pt x="250825" y="894069"/>
                      <a:pt x="250825" y="915988"/>
                    </a:cubicBezTo>
                    <a:cubicBezTo>
                      <a:pt x="250825" y="937907"/>
                      <a:pt x="268594" y="955676"/>
                      <a:pt x="290513" y="955676"/>
                    </a:cubicBezTo>
                    <a:cubicBezTo>
                      <a:pt x="312432" y="955676"/>
                      <a:pt x="330201" y="937907"/>
                      <a:pt x="330201" y="915988"/>
                    </a:cubicBezTo>
                    <a:cubicBezTo>
                      <a:pt x="330201" y="894069"/>
                      <a:pt x="312432" y="876300"/>
                      <a:pt x="290513" y="876300"/>
                    </a:cubicBezTo>
                    <a:close/>
                    <a:moveTo>
                      <a:pt x="193494" y="828675"/>
                    </a:moveTo>
                    <a:cubicBezTo>
                      <a:pt x="193494" y="828675"/>
                      <a:pt x="193494" y="828675"/>
                      <a:pt x="387531" y="828675"/>
                    </a:cubicBezTo>
                    <a:cubicBezTo>
                      <a:pt x="396092" y="828675"/>
                      <a:pt x="403225" y="835824"/>
                      <a:pt x="403225" y="844402"/>
                    </a:cubicBezTo>
                    <a:cubicBezTo>
                      <a:pt x="403225" y="844402"/>
                      <a:pt x="403225" y="844402"/>
                      <a:pt x="403225" y="1287611"/>
                    </a:cubicBezTo>
                    <a:cubicBezTo>
                      <a:pt x="403225" y="1296190"/>
                      <a:pt x="396092" y="1303338"/>
                      <a:pt x="387531" y="1303338"/>
                    </a:cubicBezTo>
                    <a:cubicBezTo>
                      <a:pt x="387531" y="1303338"/>
                      <a:pt x="387531" y="1303338"/>
                      <a:pt x="193494" y="1303338"/>
                    </a:cubicBezTo>
                    <a:cubicBezTo>
                      <a:pt x="184934" y="1303338"/>
                      <a:pt x="177800" y="1296190"/>
                      <a:pt x="177800" y="1287611"/>
                    </a:cubicBezTo>
                    <a:cubicBezTo>
                      <a:pt x="177800" y="1287611"/>
                      <a:pt x="177800" y="1287611"/>
                      <a:pt x="177800" y="844402"/>
                    </a:cubicBezTo>
                    <a:cubicBezTo>
                      <a:pt x="177800" y="835824"/>
                      <a:pt x="184934" y="828675"/>
                      <a:pt x="193494" y="828675"/>
                    </a:cubicBezTo>
                    <a:close/>
                    <a:moveTo>
                      <a:pt x="219075" y="466725"/>
                    </a:moveTo>
                    <a:cubicBezTo>
                      <a:pt x="193675" y="544513"/>
                      <a:pt x="193675" y="544513"/>
                      <a:pt x="193675" y="544513"/>
                    </a:cubicBezTo>
                    <a:cubicBezTo>
                      <a:pt x="244475" y="544513"/>
                      <a:pt x="244475" y="544513"/>
                      <a:pt x="244475" y="544513"/>
                    </a:cubicBezTo>
                    <a:cubicBezTo>
                      <a:pt x="219075" y="466725"/>
                      <a:pt x="219075" y="466725"/>
                      <a:pt x="219075" y="466725"/>
                    </a:cubicBezTo>
                    <a:close/>
                    <a:moveTo>
                      <a:pt x="47214" y="438150"/>
                    </a:moveTo>
                    <a:cubicBezTo>
                      <a:pt x="43647" y="438150"/>
                      <a:pt x="40080" y="438150"/>
                      <a:pt x="36512" y="438869"/>
                    </a:cubicBezTo>
                    <a:cubicBezTo>
                      <a:pt x="36512" y="504976"/>
                      <a:pt x="36512" y="504976"/>
                      <a:pt x="36512" y="504976"/>
                    </a:cubicBezTo>
                    <a:cubicBezTo>
                      <a:pt x="42220" y="505695"/>
                      <a:pt x="47214" y="506413"/>
                      <a:pt x="51495" y="506413"/>
                    </a:cubicBezTo>
                    <a:cubicBezTo>
                      <a:pt x="67906" y="506413"/>
                      <a:pt x="80035" y="503539"/>
                      <a:pt x="88597" y="497790"/>
                    </a:cubicBezTo>
                    <a:cubicBezTo>
                      <a:pt x="95731" y="492042"/>
                      <a:pt x="100012" y="482701"/>
                      <a:pt x="100012" y="470485"/>
                    </a:cubicBezTo>
                    <a:cubicBezTo>
                      <a:pt x="100012" y="448928"/>
                      <a:pt x="82175" y="438150"/>
                      <a:pt x="47214" y="438150"/>
                    </a:cubicBezTo>
                    <a:close/>
                    <a:moveTo>
                      <a:pt x="463550" y="406400"/>
                    </a:moveTo>
                    <a:cubicBezTo>
                      <a:pt x="638175" y="406400"/>
                      <a:pt x="638175" y="406400"/>
                      <a:pt x="638175" y="406400"/>
                    </a:cubicBezTo>
                    <a:cubicBezTo>
                      <a:pt x="638175" y="439299"/>
                      <a:pt x="638175" y="439299"/>
                      <a:pt x="638175" y="439299"/>
                    </a:cubicBezTo>
                    <a:cubicBezTo>
                      <a:pt x="568039" y="439299"/>
                      <a:pt x="568039" y="439299"/>
                      <a:pt x="568039" y="439299"/>
                    </a:cubicBezTo>
                    <a:cubicBezTo>
                      <a:pt x="568039" y="615950"/>
                      <a:pt x="568039" y="615950"/>
                      <a:pt x="568039" y="615950"/>
                    </a:cubicBezTo>
                    <a:cubicBezTo>
                      <a:pt x="530824" y="615950"/>
                      <a:pt x="530824" y="615950"/>
                      <a:pt x="530824" y="615950"/>
                    </a:cubicBezTo>
                    <a:cubicBezTo>
                      <a:pt x="530824" y="439299"/>
                      <a:pt x="530824" y="439299"/>
                      <a:pt x="530824" y="439299"/>
                    </a:cubicBezTo>
                    <a:cubicBezTo>
                      <a:pt x="463550" y="439299"/>
                      <a:pt x="463550" y="439299"/>
                      <a:pt x="463550" y="439299"/>
                    </a:cubicBezTo>
                    <a:cubicBezTo>
                      <a:pt x="463550" y="406400"/>
                      <a:pt x="463550" y="406400"/>
                      <a:pt x="463550" y="406400"/>
                    </a:cubicBezTo>
                    <a:close/>
                    <a:moveTo>
                      <a:pt x="42716" y="404813"/>
                    </a:moveTo>
                    <a:cubicBezTo>
                      <a:pt x="75464" y="404813"/>
                      <a:pt x="100381" y="409122"/>
                      <a:pt x="115332" y="419894"/>
                    </a:cubicBezTo>
                    <a:cubicBezTo>
                      <a:pt x="130282" y="429949"/>
                      <a:pt x="138113" y="445748"/>
                      <a:pt x="138113" y="468011"/>
                    </a:cubicBezTo>
                    <a:cubicBezTo>
                      <a:pt x="138113" y="515409"/>
                      <a:pt x="109636" y="539827"/>
                      <a:pt x="53394" y="539827"/>
                    </a:cubicBezTo>
                    <a:cubicBezTo>
                      <a:pt x="49835" y="539827"/>
                      <a:pt x="43428" y="539827"/>
                      <a:pt x="37020" y="539108"/>
                    </a:cubicBezTo>
                    <a:cubicBezTo>
                      <a:pt x="37020" y="615951"/>
                      <a:pt x="37020" y="615951"/>
                      <a:pt x="37020" y="615951"/>
                    </a:cubicBezTo>
                    <a:cubicBezTo>
                      <a:pt x="0" y="615951"/>
                      <a:pt x="0" y="615951"/>
                      <a:pt x="0" y="615951"/>
                    </a:cubicBezTo>
                    <a:cubicBezTo>
                      <a:pt x="0" y="406249"/>
                      <a:pt x="0" y="406249"/>
                      <a:pt x="0" y="406249"/>
                    </a:cubicBezTo>
                    <a:cubicBezTo>
                      <a:pt x="24206" y="404813"/>
                      <a:pt x="38444" y="404813"/>
                      <a:pt x="42716" y="404813"/>
                    </a:cubicBezTo>
                    <a:close/>
                    <a:moveTo>
                      <a:pt x="387705" y="403225"/>
                    </a:moveTo>
                    <a:cubicBezTo>
                      <a:pt x="411828" y="403225"/>
                      <a:pt x="429565" y="407500"/>
                      <a:pt x="440917" y="416763"/>
                    </a:cubicBezTo>
                    <a:cubicBezTo>
                      <a:pt x="429565" y="448828"/>
                      <a:pt x="429565" y="448828"/>
                      <a:pt x="429565" y="448828"/>
                    </a:cubicBezTo>
                    <a:cubicBezTo>
                      <a:pt x="416794" y="439565"/>
                      <a:pt x="403314" y="435289"/>
                      <a:pt x="388414" y="435289"/>
                    </a:cubicBezTo>
                    <a:cubicBezTo>
                      <a:pt x="379901" y="435289"/>
                      <a:pt x="373515" y="437427"/>
                      <a:pt x="368549" y="441702"/>
                    </a:cubicBezTo>
                    <a:cubicBezTo>
                      <a:pt x="363582" y="446690"/>
                      <a:pt x="361454" y="451678"/>
                      <a:pt x="361454" y="459516"/>
                    </a:cubicBezTo>
                    <a:cubicBezTo>
                      <a:pt x="361454" y="470917"/>
                      <a:pt x="374934" y="483742"/>
                      <a:pt x="401185" y="496568"/>
                    </a:cubicBezTo>
                    <a:cubicBezTo>
                      <a:pt x="415375" y="503693"/>
                      <a:pt x="425308" y="509394"/>
                      <a:pt x="431694" y="515807"/>
                    </a:cubicBezTo>
                    <a:cubicBezTo>
                      <a:pt x="438079" y="520794"/>
                      <a:pt x="442336" y="527920"/>
                      <a:pt x="445884" y="535045"/>
                    </a:cubicBezTo>
                    <a:cubicBezTo>
                      <a:pt x="448722" y="542883"/>
                      <a:pt x="450850" y="551434"/>
                      <a:pt x="450850" y="560697"/>
                    </a:cubicBezTo>
                    <a:cubicBezTo>
                      <a:pt x="450850" y="577798"/>
                      <a:pt x="444465" y="592049"/>
                      <a:pt x="430275" y="602737"/>
                    </a:cubicBezTo>
                    <a:cubicBezTo>
                      <a:pt x="417504" y="613425"/>
                      <a:pt x="399057" y="619125"/>
                      <a:pt x="377063" y="619125"/>
                    </a:cubicBezTo>
                    <a:cubicBezTo>
                      <a:pt x="357197" y="619125"/>
                      <a:pt x="339459" y="614137"/>
                      <a:pt x="323850" y="604162"/>
                    </a:cubicBezTo>
                    <a:cubicBezTo>
                      <a:pt x="337331" y="570672"/>
                      <a:pt x="337331" y="570672"/>
                      <a:pt x="337331" y="570672"/>
                    </a:cubicBezTo>
                    <a:cubicBezTo>
                      <a:pt x="352230" y="581360"/>
                      <a:pt x="367130" y="585636"/>
                      <a:pt x="381320" y="585636"/>
                    </a:cubicBezTo>
                    <a:cubicBezTo>
                      <a:pt x="402604" y="585636"/>
                      <a:pt x="413247" y="579223"/>
                      <a:pt x="413247" y="563547"/>
                    </a:cubicBezTo>
                    <a:cubicBezTo>
                      <a:pt x="413247" y="556422"/>
                      <a:pt x="411118" y="549296"/>
                      <a:pt x="406152" y="542883"/>
                    </a:cubicBezTo>
                    <a:cubicBezTo>
                      <a:pt x="401185" y="537183"/>
                      <a:pt x="389833" y="529345"/>
                      <a:pt x="374225" y="521507"/>
                    </a:cubicBezTo>
                    <a:cubicBezTo>
                      <a:pt x="358616" y="513669"/>
                      <a:pt x="347264" y="507256"/>
                      <a:pt x="341588" y="501556"/>
                    </a:cubicBezTo>
                    <a:cubicBezTo>
                      <a:pt x="336621" y="496568"/>
                      <a:pt x="332364" y="490155"/>
                      <a:pt x="328817" y="483030"/>
                    </a:cubicBezTo>
                    <a:cubicBezTo>
                      <a:pt x="325979" y="475904"/>
                      <a:pt x="324560" y="468066"/>
                      <a:pt x="324560" y="459516"/>
                    </a:cubicBezTo>
                    <a:cubicBezTo>
                      <a:pt x="324560" y="443127"/>
                      <a:pt x="330236" y="430302"/>
                      <a:pt x="342297" y="418901"/>
                    </a:cubicBezTo>
                    <a:cubicBezTo>
                      <a:pt x="353649" y="408925"/>
                      <a:pt x="369258" y="403225"/>
                      <a:pt x="387705" y="403225"/>
                    </a:cubicBezTo>
                    <a:close/>
                    <a:moveTo>
                      <a:pt x="210920" y="403225"/>
                    </a:moveTo>
                    <a:cubicBezTo>
                      <a:pt x="227386" y="403225"/>
                      <a:pt x="227386" y="403225"/>
                      <a:pt x="227386" y="403225"/>
                    </a:cubicBezTo>
                    <a:cubicBezTo>
                      <a:pt x="311150" y="615950"/>
                      <a:pt x="311150" y="615950"/>
                      <a:pt x="311150" y="615950"/>
                    </a:cubicBezTo>
                    <a:cubicBezTo>
                      <a:pt x="270342" y="615950"/>
                      <a:pt x="270342" y="615950"/>
                      <a:pt x="270342" y="615950"/>
                    </a:cubicBezTo>
                    <a:cubicBezTo>
                      <a:pt x="254592" y="573833"/>
                      <a:pt x="254592" y="573833"/>
                      <a:pt x="254592" y="573833"/>
                    </a:cubicBezTo>
                    <a:cubicBezTo>
                      <a:pt x="183714" y="573833"/>
                      <a:pt x="183714" y="573833"/>
                      <a:pt x="183714" y="573833"/>
                    </a:cubicBezTo>
                    <a:cubicBezTo>
                      <a:pt x="169395" y="615950"/>
                      <a:pt x="169395" y="615950"/>
                      <a:pt x="169395" y="615950"/>
                    </a:cubicBezTo>
                    <a:cubicBezTo>
                      <a:pt x="128587" y="615950"/>
                      <a:pt x="128587" y="615950"/>
                      <a:pt x="128587" y="615950"/>
                    </a:cubicBezTo>
                    <a:cubicBezTo>
                      <a:pt x="210920" y="403225"/>
                      <a:pt x="210920" y="403225"/>
                      <a:pt x="210920" y="403225"/>
                    </a:cubicBezTo>
                    <a:close/>
                    <a:moveTo>
                      <a:pt x="290513" y="63500"/>
                    </a:moveTo>
                    <a:cubicBezTo>
                      <a:pt x="268594" y="63500"/>
                      <a:pt x="250825" y="80913"/>
                      <a:pt x="250825" y="102394"/>
                    </a:cubicBezTo>
                    <a:cubicBezTo>
                      <a:pt x="250825" y="123875"/>
                      <a:pt x="268594" y="141288"/>
                      <a:pt x="290513" y="141288"/>
                    </a:cubicBezTo>
                    <a:cubicBezTo>
                      <a:pt x="312432" y="141288"/>
                      <a:pt x="330201" y="123875"/>
                      <a:pt x="330201" y="102394"/>
                    </a:cubicBezTo>
                    <a:cubicBezTo>
                      <a:pt x="330201" y="80913"/>
                      <a:pt x="312432" y="63500"/>
                      <a:pt x="290513" y="63500"/>
                    </a:cubicBezTo>
                    <a:close/>
                    <a:moveTo>
                      <a:pt x="291226" y="0"/>
                    </a:moveTo>
                    <a:cubicBezTo>
                      <a:pt x="363277" y="0"/>
                      <a:pt x="389671" y="14176"/>
                      <a:pt x="389671" y="14176"/>
                    </a:cubicBezTo>
                    <a:cubicBezTo>
                      <a:pt x="396805" y="17720"/>
                      <a:pt x="403225" y="28353"/>
                      <a:pt x="403225" y="36858"/>
                    </a:cubicBezTo>
                    <a:cubicBezTo>
                      <a:pt x="403225" y="36858"/>
                      <a:pt x="403225" y="36858"/>
                      <a:pt x="403225" y="176494"/>
                    </a:cubicBezTo>
                    <a:cubicBezTo>
                      <a:pt x="403225" y="185000"/>
                      <a:pt x="396092" y="192088"/>
                      <a:pt x="387531" y="192088"/>
                    </a:cubicBezTo>
                    <a:cubicBezTo>
                      <a:pt x="387531" y="192088"/>
                      <a:pt x="387531" y="192088"/>
                      <a:pt x="193494" y="192088"/>
                    </a:cubicBezTo>
                    <a:cubicBezTo>
                      <a:pt x="184934" y="192088"/>
                      <a:pt x="177800" y="185000"/>
                      <a:pt x="177800" y="176494"/>
                    </a:cubicBezTo>
                    <a:cubicBezTo>
                      <a:pt x="177800" y="176494"/>
                      <a:pt x="177800" y="176494"/>
                      <a:pt x="177800" y="36858"/>
                    </a:cubicBezTo>
                    <a:cubicBezTo>
                      <a:pt x="177800" y="28353"/>
                      <a:pt x="184221" y="17720"/>
                      <a:pt x="192068" y="14176"/>
                    </a:cubicBezTo>
                    <a:cubicBezTo>
                      <a:pt x="192068" y="14176"/>
                      <a:pt x="217749" y="0"/>
                      <a:pt x="291226"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2" name="Freeform 29"/>
              <p:cNvSpPr>
                <a:spLocks noEditPoints="1"/>
              </p:cNvSpPr>
              <p:nvPr/>
            </p:nvSpPr>
            <p:spPr bwMode="auto">
              <a:xfrm>
                <a:off x="5421313" y="2967038"/>
                <a:ext cx="1346200" cy="571500"/>
              </a:xfrm>
              <a:custGeom>
                <a:avLst/>
                <a:gdLst>
                  <a:gd name="T0" fmla="*/ 1767 w 1886"/>
                  <a:gd name="T1" fmla="*/ 42 h 802"/>
                  <a:gd name="T2" fmla="*/ 302 w 1886"/>
                  <a:gd name="T3" fmla="*/ 42 h 802"/>
                  <a:gd name="T4" fmla="*/ 240 w 1886"/>
                  <a:gd name="T5" fmla="*/ 77 h 802"/>
                  <a:gd name="T6" fmla="*/ 63 w 1886"/>
                  <a:gd name="T7" fmla="*/ 361 h 802"/>
                  <a:gd name="T8" fmla="*/ 63 w 1886"/>
                  <a:gd name="T9" fmla="*/ 440 h 802"/>
                  <a:gd name="T10" fmla="*/ 240 w 1886"/>
                  <a:gd name="T11" fmla="*/ 724 h 802"/>
                  <a:gd name="T12" fmla="*/ 302 w 1886"/>
                  <a:gd name="T13" fmla="*/ 760 h 802"/>
                  <a:gd name="T14" fmla="*/ 1767 w 1886"/>
                  <a:gd name="T15" fmla="*/ 760 h 802"/>
                  <a:gd name="T16" fmla="*/ 1841 w 1886"/>
                  <a:gd name="T17" fmla="*/ 685 h 802"/>
                  <a:gd name="T18" fmla="*/ 1841 w 1886"/>
                  <a:gd name="T19" fmla="*/ 116 h 802"/>
                  <a:gd name="T20" fmla="*/ 1767 w 1886"/>
                  <a:gd name="T21" fmla="*/ 42 h 802"/>
                  <a:gd name="T22" fmla="*/ 1768 w 1886"/>
                  <a:gd name="T23" fmla="*/ 0 h 802"/>
                  <a:gd name="T24" fmla="*/ 1886 w 1886"/>
                  <a:gd name="T25" fmla="*/ 117 h 802"/>
                  <a:gd name="T26" fmla="*/ 1886 w 1886"/>
                  <a:gd name="T27" fmla="*/ 684 h 802"/>
                  <a:gd name="T28" fmla="*/ 1768 w 1886"/>
                  <a:gd name="T29" fmla="*/ 802 h 802"/>
                  <a:gd name="T30" fmla="*/ 300 w 1886"/>
                  <a:gd name="T31" fmla="*/ 802 h 802"/>
                  <a:gd name="T32" fmla="*/ 200 w 1886"/>
                  <a:gd name="T33" fmla="*/ 746 h 802"/>
                  <a:gd name="T34" fmla="*/ 24 w 1886"/>
                  <a:gd name="T35" fmla="*/ 463 h 802"/>
                  <a:gd name="T36" fmla="*/ 24 w 1886"/>
                  <a:gd name="T37" fmla="*/ 338 h 802"/>
                  <a:gd name="T38" fmla="*/ 200 w 1886"/>
                  <a:gd name="T39" fmla="*/ 55 h 802"/>
                  <a:gd name="T40" fmla="*/ 300 w 1886"/>
                  <a:gd name="T41" fmla="*/ 0 h 802"/>
                  <a:gd name="T42" fmla="*/ 1768 w 1886"/>
                  <a:gd name="T43"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6" h="802">
                    <a:moveTo>
                      <a:pt x="1767" y="42"/>
                    </a:moveTo>
                    <a:cubicBezTo>
                      <a:pt x="1767" y="42"/>
                      <a:pt x="1767" y="42"/>
                      <a:pt x="302" y="42"/>
                    </a:cubicBezTo>
                    <a:cubicBezTo>
                      <a:pt x="277" y="42"/>
                      <a:pt x="253" y="55"/>
                      <a:pt x="240" y="77"/>
                    </a:cubicBezTo>
                    <a:cubicBezTo>
                      <a:pt x="240" y="77"/>
                      <a:pt x="240" y="77"/>
                      <a:pt x="63" y="361"/>
                    </a:cubicBezTo>
                    <a:cubicBezTo>
                      <a:pt x="49" y="385"/>
                      <a:pt x="49" y="416"/>
                      <a:pt x="63" y="440"/>
                    </a:cubicBezTo>
                    <a:cubicBezTo>
                      <a:pt x="63" y="440"/>
                      <a:pt x="63" y="440"/>
                      <a:pt x="240" y="724"/>
                    </a:cubicBezTo>
                    <a:cubicBezTo>
                      <a:pt x="253" y="747"/>
                      <a:pt x="277" y="760"/>
                      <a:pt x="302" y="760"/>
                    </a:cubicBezTo>
                    <a:cubicBezTo>
                      <a:pt x="302" y="760"/>
                      <a:pt x="302" y="760"/>
                      <a:pt x="1767" y="760"/>
                    </a:cubicBezTo>
                    <a:cubicBezTo>
                      <a:pt x="1808" y="760"/>
                      <a:pt x="1841" y="726"/>
                      <a:pt x="1841" y="685"/>
                    </a:cubicBezTo>
                    <a:cubicBezTo>
                      <a:pt x="1841" y="685"/>
                      <a:pt x="1841" y="685"/>
                      <a:pt x="1841" y="116"/>
                    </a:cubicBezTo>
                    <a:cubicBezTo>
                      <a:pt x="1841" y="75"/>
                      <a:pt x="1808" y="42"/>
                      <a:pt x="1767" y="42"/>
                    </a:cubicBezTo>
                    <a:close/>
                    <a:moveTo>
                      <a:pt x="1768" y="0"/>
                    </a:moveTo>
                    <a:cubicBezTo>
                      <a:pt x="1833" y="0"/>
                      <a:pt x="1886" y="52"/>
                      <a:pt x="1886" y="117"/>
                    </a:cubicBezTo>
                    <a:cubicBezTo>
                      <a:pt x="1886" y="117"/>
                      <a:pt x="1886" y="117"/>
                      <a:pt x="1886" y="684"/>
                    </a:cubicBezTo>
                    <a:cubicBezTo>
                      <a:pt x="1886" y="749"/>
                      <a:pt x="1833" y="802"/>
                      <a:pt x="1768" y="802"/>
                    </a:cubicBezTo>
                    <a:cubicBezTo>
                      <a:pt x="1768" y="802"/>
                      <a:pt x="1768" y="802"/>
                      <a:pt x="300" y="802"/>
                    </a:cubicBezTo>
                    <a:cubicBezTo>
                      <a:pt x="259" y="802"/>
                      <a:pt x="222" y="781"/>
                      <a:pt x="200" y="746"/>
                    </a:cubicBezTo>
                    <a:cubicBezTo>
                      <a:pt x="200" y="746"/>
                      <a:pt x="200" y="746"/>
                      <a:pt x="24" y="463"/>
                    </a:cubicBezTo>
                    <a:cubicBezTo>
                      <a:pt x="0" y="425"/>
                      <a:pt x="0" y="376"/>
                      <a:pt x="24" y="338"/>
                    </a:cubicBezTo>
                    <a:cubicBezTo>
                      <a:pt x="24" y="338"/>
                      <a:pt x="24" y="338"/>
                      <a:pt x="200" y="55"/>
                    </a:cubicBezTo>
                    <a:cubicBezTo>
                      <a:pt x="222" y="21"/>
                      <a:pt x="259" y="0"/>
                      <a:pt x="300" y="0"/>
                    </a:cubicBezTo>
                    <a:cubicBezTo>
                      <a:pt x="300" y="0"/>
                      <a:pt x="300" y="0"/>
                      <a:pt x="1768"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34" name="Group 33"/>
          <p:cNvGrpSpPr>
            <a:grpSpLocks noChangeAspect="1"/>
          </p:cNvGrpSpPr>
          <p:nvPr/>
        </p:nvGrpSpPr>
        <p:grpSpPr>
          <a:xfrm>
            <a:off x="6234762" y="1450370"/>
            <a:ext cx="798358" cy="798358"/>
            <a:chOff x="5273675" y="2570163"/>
            <a:chExt cx="1646238" cy="1646237"/>
          </a:xfrm>
        </p:grpSpPr>
        <p:sp>
          <p:nvSpPr>
            <p:cNvPr id="35" name="AutoShape 40"/>
            <p:cNvSpPr>
              <a:spLocks noChangeAspect="1" noChangeArrowheads="1" noTextEdit="1"/>
            </p:cNvSpPr>
            <p:nvPr/>
          </p:nvSpPr>
          <p:spPr bwMode="auto">
            <a:xfrm>
              <a:off x="5273675" y="2570163"/>
              <a:ext cx="1646238"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6" name="Group 35"/>
            <p:cNvGrpSpPr/>
            <p:nvPr/>
          </p:nvGrpSpPr>
          <p:grpSpPr>
            <a:xfrm>
              <a:off x="5424488" y="2741613"/>
              <a:ext cx="1347788" cy="1303337"/>
              <a:chOff x="5424488" y="2741613"/>
              <a:chExt cx="1347788" cy="1303337"/>
            </a:xfrm>
          </p:grpSpPr>
          <p:sp>
            <p:nvSpPr>
              <p:cNvPr id="37" name="Freeform 42"/>
              <p:cNvSpPr>
                <a:spLocks noEditPoints="1"/>
              </p:cNvSpPr>
              <p:nvPr/>
            </p:nvSpPr>
            <p:spPr bwMode="auto">
              <a:xfrm>
                <a:off x="5424488" y="2967038"/>
                <a:ext cx="1347788" cy="573087"/>
              </a:xfrm>
              <a:custGeom>
                <a:avLst/>
                <a:gdLst>
                  <a:gd name="T0" fmla="*/ 119 w 1886"/>
                  <a:gd name="T1" fmla="*/ 42 h 802"/>
                  <a:gd name="T2" fmla="*/ 45 w 1886"/>
                  <a:gd name="T3" fmla="*/ 116 h 802"/>
                  <a:gd name="T4" fmla="*/ 45 w 1886"/>
                  <a:gd name="T5" fmla="*/ 685 h 802"/>
                  <a:gd name="T6" fmla="*/ 119 w 1886"/>
                  <a:gd name="T7" fmla="*/ 760 h 802"/>
                  <a:gd name="T8" fmla="*/ 1584 w 1886"/>
                  <a:gd name="T9" fmla="*/ 760 h 802"/>
                  <a:gd name="T10" fmla="*/ 1646 w 1886"/>
                  <a:gd name="T11" fmla="*/ 724 h 802"/>
                  <a:gd name="T12" fmla="*/ 1823 w 1886"/>
                  <a:gd name="T13" fmla="*/ 440 h 802"/>
                  <a:gd name="T14" fmla="*/ 1823 w 1886"/>
                  <a:gd name="T15" fmla="*/ 361 h 802"/>
                  <a:gd name="T16" fmla="*/ 1646 w 1886"/>
                  <a:gd name="T17" fmla="*/ 77 h 802"/>
                  <a:gd name="T18" fmla="*/ 1584 w 1886"/>
                  <a:gd name="T19" fmla="*/ 42 h 802"/>
                  <a:gd name="T20" fmla="*/ 119 w 1886"/>
                  <a:gd name="T21" fmla="*/ 42 h 802"/>
                  <a:gd name="T22" fmla="*/ 118 w 1886"/>
                  <a:gd name="T23" fmla="*/ 0 h 802"/>
                  <a:gd name="T24" fmla="*/ 1586 w 1886"/>
                  <a:gd name="T25" fmla="*/ 0 h 802"/>
                  <a:gd name="T26" fmla="*/ 1686 w 1886"/>
                  <a:gd name="T27" fmla="*/ 55 h 802"/>
                  <a:gd name="T28" fmla="*/ 1862 w 1886"/>
                  <a:gd name="T29" fmla="*/ 338 h 802"/>
                  <a:gd name="T30" fmla="*/ 1862 w 1886"/>
                  <a:gd name="T31" fmla="*/ 463 h 802"/>
                  <a:gd name="T32" fmla="*/ 1686 w 1886"/>
                  <a:gd name="T33" fmla="*/ 746 h 802"/>
                  <a:gd name="T34" fmla="*/ 1586 w 1886"/>
                  <a:gd name="T35" fmla="*/ 802 h 802"/>
                  <a:gd name="T36" fmla="*/ 118 w 1886"/>
                  <a:gd name="T37" fmla="*/ 802 h 802"/>
                  <a:gd name="T38" fmla="*/ 0 w 1886"/>
                  <a:gd name="T39" fmla="*/ 684 h 802"/>
                  <a:gd name="T40" fmla="*/ 0 w 1886"/>
                  <a:gd name="T41" fmla="*/ 117 h 802"/>
                  <a:gd name="T42" fmla="*/ 118 w 1886"/>
                  <a:gd name="T43"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6" h="802">
                    <a:moveTo>
                      <a:pt x="119" y="42"/>
                    </a:moveTo>
                    <a:cubicBezTo>
                      <a:pt x="78" y="42"/>
                      <a:pt x="45" y="75"/>
                      <a:pt x="45" y="116"/>
                    </a:cubicBezTo>
                    <a:cubicBezTo>
                      <a:pt x="45" y="685"/>
                      <a:pt x="45" y="685"/>
                      <a:pt x="45" y="685"/>
                    </a:cubicBezTo>
                    <a:cubicBezTo>
                      <a:pt x="45" y="726"/>
                      <a:pt x="78" y="760"/>
                      <a:pt x="119" y="760"/>
                    </a:cubicBezTo>
                    <a:cubicBezTo>
                      <a:pt x="1584" y="760"/>
                      <a:pt x="1584" y="760"/>
                      <a:pt x="1584" y="760"/>
                    </a:cubicBezTo>
                    <a:cubicBezTo>
                      <a:pt x="1609" y="760"/>
                      <a:pt x="1633" y="747"/>
                      <a:pt x="1646" y="724"/>
                    </a:cubicBezTo>
                    <a:cubicBezTo>
                      <a:pt x="1823" y="440"/>
                      <a:pt x="1823" y="440"/>
                      <a:pt x="1823" y="440"/>
                    </a:cubicBezTo>
                    <a:cubicBezTo>
                      <a:pt x="1837" y="416"/>
                      <a:pt x="1837" y="385"/>
                      <a:pt x="1823" y="361"/>
                    </a:cubicBezTo>
                    <a:cubicBezTo>
                      <a:pt x="1646" y="77"/>
                      <a:pt x="1646" y="77"/>
                      <a:pt x="1646" y="77"/>
                    </a:cubicBezTo>
                    <a:cubicBezTo>
                      <a:pt x="1633" y="55"/>
                      <a:pt x="1609" y="42"/>
                      <a:pt x="1584" y="42"/>
                    </a:cubicBezTo>
                    <a:cubicBezTo>
                      <a:pt x="119" y="42"/>
                      <a:pt x="119" y="42"/>
                      <a:pt x="119" y="42"/>
                    </a:cubicBezTo>
                    <a:close/>
                    <a:moveTo>
                      <a:pt x="118" y="0"/>
                    </a:moveTo>
                    <a:cubicBezTo>
                      <a:pt x="1586" y="0"/>
                      <a:pt x="1586" y="0"/>
                      <a:pt x="1586" y="0"/>
                    </a:cubicBezTo>
                    <a:cubicBezTo>
                      <a:pt x="1627" y="0"/>
                      <a:pt x="1664" y="21"/>
                      <a:pt x="1686" y="55"/>
                    </a:cubicBezTo>
                    <a:cubicBezTo>
                      <a:pt x="1862" y="338"/>
                      <a:pt x="1862" y="338"/>
                      <a:pt x="1862" y="338"/>
                    </a:cubicBezTo>
                    <a:cubicBezTo>
                      <a:pt x="1886" y="376"/>
                      <a:pt x="1886" y="425"/>
                      <a:pt x="1862" y="463"/>
                    </a:cubicBezTo>
                    <a:cubicBezTo>
                      <a:pt x="1686" y="746"/>
                      <a:pt x="1686" y="746"/>
                      <a:pt x="1686" y="746"/>
                    </a:cubicBezTo>
                    <a:cubicBezTo>
                      <a:pt x="1664" y="781"/>
                      <a:pt x="1627" y="802"/>
                      <a:pt x="1586" y="802"/>
                    </a:cubicBezTo>
                    <a:cubicBezTo>
                      <a:pt x="118" y="802"/>
                      <a:pt x="118" y="802"/>
                      <a:pt x="118" y="802"/>
                    </a:cubicBezTo>
                    <a:cubicBezTo>
                      <a:pt x="53" y="802"/>
                      <a:pt x="0" y="749"/>
                      <a:pt x="0" y="684"/>
                    </a:cubicBezTo>
                    <a:cubicBezTo>
                      <a:pt x="0" y="117"/>
                      <a:pt x="0" y="117"/>
                      <a:pt x="0" y="117"/>
                    </a:cubicBezTo>
                    <a:cubicBezTo>
                      <a:pt x="0" y="52"/>
                      <a:pt x="53" y="0"/>
                      <a:pt x="118"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37"/>
              <p:cNvSpPr>
                <a:spLocks/>
              </p:cNvSpPr>
              <p:nvPr/>
            </p:nvSpPr>
            <p:spPr bwMode="auto">
              <a:xfrm>
                <a:off x="5514975" y="2741613"/>
                <a:ext cx="1076325" cy="1303337"/>
              </a:xfrm>
              <a:custGeom>
                <a:avLst/>
                <a:gdLst>
                  <a:gd name="connsiteX0" fmla="*/ 581026 w 1076325"/>
                  <a:gd name="connsiteY0" fmla="*/ 876300 h 1303337"/>
                  <a:gd name="connsiteX1" fmla="*/ 541338 w 1076325"/>
                  <a:gd name="connsiteY1" fmla="*/ 915988 h 1303337"/>
                  <a:gd name="connsiteX2" fmla="*/ 581026 w 1076325"/>
                  <a:gd name="connsiteY2" fmla="*/ 955676 h 1303337"/>
                  <a:gd name="connsiteX3" fmla="*/ 620714 w 1076325"/>
                  <a:gd name="connsiteY3" fmla="*/ 915988 h 1303337"/>
                  <a:gd name="connsiteX4" fmla="*/ 581026 w 1076325"/>
                  <a:gd name="connsiteY4" fmla="*/ 876300 h 1303337"/>
                  <a:gd name="connsiteX5" fmla="*/ 484007 w 1076325"/>
                  <a:gd name="connsiteY5" fmla="*/ 830262 h 1303337"/>
                  <a:gd name="connsiteX6" fmla="*/ 678044 w 1076325"/>
                  <a:gd name="connsiteY6" fmla="*/ 830262 h 1303337"/>
                  <a:gd name="connsiteX7" fmla="*/ 693738 w 1076325"/>
                  <a:gd name="connsiteY7" fmla="*/ 845936 h 1303337"/>
                  <a:gd name="connsiteX8" fmla="*/ 693738 w 1076325"/>
                  <a:gd name="connsiteY8" fmla="*/ 1287663 h 1303337"/>
                  <a:gd name="connsiteX9" fmla="*/ 678044 w 1076325"/>
                  <a:gd name="connsiteY9" fmla="*/ 1303337 h 1303337"/>
                  <a:gd name="connsiteX10" fmla="*/ 484007 w 1076325"/>
                  <a:gd name="connsiteY10" fmla="*/ 1303337 h 1303337"/>
                  <a:gd name="connsiteX11" fmla="*/ 468313 w 1076325"/>
                  <a:gd name="connsiteY11" fmla="*/ 1287663 h 1303337"/>
                  <a:gd name="connsiteX12" fmla="*/ 468313 w 1076325"/>
                  <a:gd name="connsiteY12" fmla="*/ 845936 h 1303337"/>
                  <a:gd name="connsiteX13" fmla="*/ 484007 w 1076325"/>
                  <a:gd name="connsiteY13" fmla="*/ 830262 h 1303337"/>
                  <a:gd name="connsiteX14" fmla="*/ 810793 w 1076325"/>
                  <a:gd name="connsiteY14" fmla="*/ 436562 h 1303337"/>
                  <a:gd name="connsiteX15" fmla="*/ 796925 w 1076325"/>
                  <a:gd name="connsiteY15" fmla="*/ 437965 h 1303337"/>
                  <a:gd name="connsiteX16" fmla="*/ 796925 w 1076325"/>
                  <a:gd name="connsiteY16" fmla="*/ 496186 h 1303337"/>
                  <a:gd name="connsiteX17" fmla="*/ 813713 w 1076325"/>
                  <a:gd name="connsiteY17" fmla="*/ 496887 h 1303337"/>
                  <a:gd name="connsiteX18" fmla="*/ 849477 w 1076325"/>
                  <a:gd name="connsiteY18" fmla="*/ 490574 h 1303337"/>
                  <a:gd name="connsiteX19" fmla="*/ 860425 w 1076325"/>
                  <a:gd name="connsiteY19" fmla="*/ 464620 h 1303337"/>
                  <a:gd name="connsiteX20" fmla="*/ 848747 w 1076325"/>
                  <a:gd name="connsiteY20" fmla="*/ 442875 h 1303337"/>
                  <a:gd name="connsiteX21" fmla="*/ 810793 w 1076325"/>
                  <a:gd name="connsiteY21" fmla="*/ 436562 h 1303337"/>
                  <a:gd name="connsiteX22" fmla="*/ 939800 w 1076325"/>
                  <a:gd name="connsiteY22" fmla="*/ 403225 h 1303337"/>
                  <a:gd name="connsiteX23" fmla="*/ 1076325 w 1076325"/>
                  <a:gd name="connsiteY23" fmla="*/ 403225 h 1303337"/>
                  <a:gd name="connsiteX24" fmla="*/ 1076325 w 1076325"/>
                  <a:gd name="connsiteY24" fmla="*/ 437490 h 1303337"/>
                  <a:gd name="connsiteX25" fmla="*/ 977684 w 1076325"/>
                  <a:gd name="connsiteY25" fmla="*/ 437490 h 1303337"/>
                  <a:gd name="connsiteX26" fmla="*/ 977684 w 1076325"/>
                  <a:gd name="connsiteY26" fmla="*/ 487459 h 1303337"/>
                  <a:gd name="connsiteX27" fmla="*/ 1048448 w 1076325"/>
                  <a:gd name="connsiteY27" fmla="*/ 487459 h 1303337"/>
                  <a:gd name="connsiteX28" fmla="*/ 1048448 w 1076325"/>
                  <a:gd name="connsiteY28" fmla="*/ 519581 h 1303337"/>
                  <a:gd name="connsiteX29" fmla="*/ 977684 w 1076325"/>
                  <a:gd name="connsiteY29" fmla="*/ 519581 h 1303337"/>
                  <a:gd name="connsiteX30" fmla="*/ 977684 w 1076325"/>
                  <a:gd name="connsiteY30" fmla="*/ 582400 h 1303337"/>
                  <a:gd name="connsiteX31" fmla="*/ 1074896 w 1076325"/>
                  <a:gd name="connsiteY31" fmla="*/ 582400 h 1303337"/>
                  <a:gd name="connsiteX32" fmla="*/ 1074896 w 1076325"/>
                  <a:gd name="connsiteY32" fmla="*/ 615950 h 1303337"/>
                  <a:gd name="connsiteX33" fmla="*/ 939800 w 1076325"/>
                  <a:gd name="connsiteY33" fmla="*/ 615950 h 1303337"/>
                  <a:gd name="connsiteX34" fmla="*/ 939800 w 1076325"/>
                  <a:gd name="connsiteY34" fmla="*/ 403225 h 1303337"/>
                  <a:gd name="connsiteX35" fmla="*/ 557213 w 1076325"/>
                  <a:gd name="connsiteY35" fmla="*/ 403225 h 1303337"/>
                  <a:gd name="connsiteX36" fmla="*/ 595113 w 1076325"/>
                  <a:gd name="connsiteY36" fmla="*/ 403225 h 1303337"/>
                  <a:gd name="connsiteX37" fmla="*/ 595113 w 1076325"/>
                  <a:gd name="connsiteY37" fmla="*/ 549036 h 1303337"/>
                  <a:gd name="connsiteX38" fmla="*/ 605124 w 1076325"/>
                  <a:gd name="connsiteY38" fmla="*/ 577049 h 1303337"/>
                  <a:gd name="connsiteX39" fmla="*/ 634443 w 1076325"/>
                  <a:gd name="connsiteY39" fmla="*/ 587823 h 1303337"/>
                  <a:gd name="connsiteX40" fmla="*/ 666622 w 1076325"/>
                  <a:gd name="connsiteY40" fmla="*/ 577767 h 1303337"/>
                  <a:gd name="connsiteX41" fmla="*/ 678063 w 1076325"/>
                  <a:gd name="connsiteY41" fmla="*/ 548317 h 1303337"/>
                  <a:gd name="connsiteX42" fmla="*/ 678063 w 1076325"/>
                  <a:gd name="connsiteY42" fmla="*/ 403225 h 1303337"/>
                  <a:gd name="connsiteX43" fmla="*/ 715963 w 1076325"/>
                  <a:gd name="connsiteY43" fmla="*/ 403225 h 1303337"/>
                  <a:gd name="connsiteX44" fmla="*/ 715963 w 1076325"/>
                  <a:gd name="connsiteY44" fmla="*/ 551191 h 1303337"/>
                  <a:gd name="connsiteX45" fmla="*/ 693795 w 1076325"/>
                  <a:gd name="connsiteY45" fmla="*/ 602907 h 1303337"/>
                  <a:gd name="connsiteX46" fmla="*/ 634443 w 1076325"/>
                  <a:gd name="connsiteY46" fmla="*/ 622300 h 1303337"/>
                  <a:gd name="connsiteX47" fmla="*/ 577236 w 1076325"/>
                  <a:gd name="connsiteY47" fmla="*/ 603625 h 1303337"/>
                  <a:gd name="connsiteX48" fmla="*/ 557213 w 1076325"/>
                  <a:gd name="connsiteY48" fmla="*/ 551191 h 1303337"/>
                  <a:gd name="connsiteX49" fmla="*/ 557213 w 1076325"/>
                  <a:gd name="connsiteY49" fmla="*/ 403225 h 1303337"/>
                  <a:gd name="connsiteX50" fmla="*/ 357188 w 1076325"/>
                  <a:gd name="connsiteY50" fmla="*/ 403225 h 1303337"/>
                  <a:gd name="connsiteX51" fmla="*/ 531813 w 1076325"/>
                  <a:gd name="connsiteY51" fmla="*/ 403225 h 1303337"/>
                  <a:gd name="connsiteX52" fmla="*/ 531813 w 1076325"/>
                  <a:gd name="connsiteY52" fmla="*/ 437490 h 1303337"/>
                  <a:gd name="connsiteX53" fmla="*/ 461537 w 1076325"/>
                  <a:gd name="connsiteY53" fmla="*/ 437490 h 1303337"/>
                  <a:gd name="connsiteX54" fmla="*/ 461537 w 1076325"/>
                  <a:gd name="connsiteY54" fmla="*/ 615950 h 1303337"/>
                  <a:gd name="connsiteX55" fmla="*/ 423914 w 1076325"/>
                  <a:gd name="connsiteY55" fmla="*/ 615950 h 1303337"/>
                  <a:gd name="connsiteX56" fmla="*/ 423914 w 1076325"/>
                  <a:gd name="connsiteY56" fmla="*/ 437490 h 1303337"/>
                  <a:gd name="connsiteX57" fmla="*/ 357188 w 1076325"/>
                  <a:gd name="connsiteY57" fmla="*/ 437490 h 1303337"/>
                  <a:gd name="connsiteX58" fmla="*/ 357188 w 1076325"/>
                  <a:gd name="connsiteY58" fmla="*/ 403225 h 1303337"/>
                  <a:gd name="connsiteX59" fmla="*/ 173038 w 1076325"/>
                  <a:gd name="connsiteY59" fmla="*/ 403225 h 1303337"/>
                  <a:gd name="connsiteX60" fmla="*/ 210938 w 1076325"/>
                  <a:gd name="connsiteY60" fmla="*/ 403225 h 1303337"/>
                  <a:gd name="connsiteX61" fmla="*/ 210938 w 1076325"/>
                  <a:gd name="connsiteY61" fmla="*/ 549036 h 1303337"/>
                  <a:gd name="connsiteX62" fmla="*/ 220949 w 1076325"/>
                  <a:gd name="connsiteY62" fmla="*/ 577049 h 1303337"/>
                  <a:gd name="connsiteX63" fmla="*/ 250267 w 1076325"/>
                  <a:gd name="connsiteY63" fmla="*/ 587823 h 1303337"/>
                  <a:gd name="connsiteX64" fmla="*/ 281731 w 1076325"/>
                  <a:gd name="connsiteY64" fmla="*/ 577767 h 1303337"/>
                  <a:gd name="connsiteX65" fmla="*/ 293888 w 1076325"/>
                  <a:gd name="connsiteY65" fmla="*/ 548317 h 1303337"/>
                  <a:gd name="connsiteX66" fmla="*/ 293888 w 1076325"/>
                  <a:gd name="connsiteY66" fmla="*/ 403225 h 1303337"/>
                  <a:gd name="connsiteX67" fmla="*/ 331788 w 1076325"/>
                  <a:gd name="connsiteY67" fmla="*/ 403225 h 1303337"/>
                  <a:gd name="connsiteX68" fmla="*/ 331788 w 1076325"/>
                  <a:gd name="connsiteY68" fmla="*/ 551191 h 1303337"/>
                  <a:gd name="connsiteX69" fmla="*/ 309620 w 1076325"/>
                  <a:gd name="connsiteY69" fmla="*/ 602907 h 1303337"/>
                  <a:gd name="connsiteX70" fmla="*/ 250267 w 1076325"/>
                  <a:gd name="connsiteY70" fmla="*/ 622300 h 1303337"/>
                  <a:gd name="connsiteX71" fmla="*/ 193060 w 1076325"/>
                  <a:gd name="connsiteY71" fmla="*/ 603625 h 1303337"/>
                  <a:gd name="connsiteX72" fmla="*/ 173038 w 1076325"/>
                  <a:gd name="connsiteY72" fmla="*/ 551191 h 1303337"/>
                  <a:gd name="connsiteX73" fmla="*/ 173038 w 1076325"/>
                  <a:gd name="connsiteY73" fmla="*/ 403225 h 1303337"/>
                  <a:gd name="connsiteX74" fmla="*/ 0 w 1076325"/>
                  <a:gd name="connsiteY74" fmla="*/ 403225 h 1303337"/>
                  <a:gd name="connsiteX75" fmla="*/ 139700 w 1076325"/>
                  <a:gd name="connsiteY75" fmla="*/ 403225 h 1303337"/>
                  <a:gd name="connsiteX76" fmla="*/ 139700 w 1076325"/>
                  <a:gd name="connsiteY76" fmla="*/ 437490 h 1303337"/>
                  <a:gd name="connsiteX77" fmla="*/ 37776 w 1076325"/>
                  <a:gd name="connsiteY77" fmla="*/ 437490 h 1303337"/>
                  <a:gd name="connsiteX78" fmla="*/ 37776 w 1076325"/>
                  <a:gd name="connsiteY78" fmla="*/ 487459 h 1303337"/>
                  <a:gd name="connsiteX79" fmla="*/ 111902 w 1076325"/>
                  <a:gd name="connsiteY79" fmla="*/ 487459 h 1303337"/>
                  <a:gd name="connsiteX80" fmla="*/ 111902 w 1076325"/>
                  <a:gd name="connsiteY80" fmla="*/ 519581 h 1303337"/>
                  <a:gd name="connsiteX81" fmla="*/ 37776 w 1076325"/>
                  <a:gd name="connsiteY81" fmla="*/ 519581 h 1303337"/>
                  <a:gd name="connsiteX82" fmla="*/ 37776 w 1076325"/>
                  <a:gd name="connsiteY82" fmla="*/ 615950 h 1303337"/>
                  <a:gd name="connsiteX83" fmla="*/ 0 w 1076325"/>
                  <a:gd name="connsiteY83" fmla="*/ 615950 h 1303337"/>
                  <a:gd name="connsiteX84" fmla="*/ 0 w 1076325"/>
                  <a:gd name="connsiteY84" fmla="*/ 403225 h 1303337"/>
                  <a:gd name="connsiteX85" fmla="*/ 819678 w 1076325"/>
                  <a:gd name="connsiteY85" fmla="*/ 401637 h 1303337"/>
                  <a:gd name="connsiteX86" fmla="*/ 900363 w 1076325"/>
                  <a:gd name="connsiteY86" fmla="*/ 465216 h 1303337"/>
                  <a:gd name="connsiteX87" fmla="*/ 888939 w 1076325"/>
                  <a:gd name="connsiteY87" fmla="*/ 498792 h 1303337"/>
                  <a:gd name="connsiteX88" fmla="*/ 860378 w 1076325"/>
                  <a:gd name="connsiteY88" fmla="*/ 520937 h 1303337"/>
                  <a:gd name="connsiteX89" fmla="*/ 923926 w 1076325"/>
                  <a:gd name="connsiteY89" fmla="*/ 615949 h 1303337"/>
                  <a:gd name="connsiteX90" fmla="*/ 879656 w 1076325"/>
                  <a:gd name="connsiteY90" fmla="*/ 615949 h 1303337"/>
                  <a:gd name="connsiteX91" fmla="*/ 823962 w 1076325"/>
                  <a:gd name="connsiteY91" fmla="*/ 528796 h 1303337"/>
                  <a:gd name="connsiteX92" fmla="*/ 799685 w 1076325"/>
                  <a:gd name="connsiteY92" fmla="*/ 528081 h 1303337"/>
                  <a:gd name="connsiteX93" fmla="*/ 799685 w 1076325"/>
                  <a:gd name="connsiteY93" fmla="*/ 615949 h 1303337"/>
                  <a:gd name="connsiteX94" fmla="*/ 760413 w 1076325"/>
                  <a:gd name="connsiteY94" fmla="*/ 615949 h 1303337"/>
                  <a:gd name="connsiteX95" fmla="*/ 760413 w 1076325"/>
                  <a:gd name="connsiteY95" fmla="*/ 403780 h 1303337"/>
                  <a:gd name="connsiteX96" fmla="*/ 784690 w 1076325"/>
                  <a:gd name="connsiteY96" fmla="*/ 403066 h 1303337"/>
                  <a:gd name="connsiteX97" fmla="*/ 819678 w 1076325"/>
                  <a:gd name="connsiteY97" fmla="*/ 401637 h 1303337"/>
                  <a:gd name="connsiteX98" fmla="*/ 581026 w 1076325"/>
                  <a:gd name="connsiteY98" fmla="*/ 63500 h 1303337"/>
                  <a:gd name="connsiteX99" fmla="*/ 541338 w 1076325"/>
                  <a:gd name="connsiteY99" fmla="*/ 103188 h 1303337"/>
                  <a:gd name="connsiteX100" fmla="*/ 581026 w 1076325"/>
                  <a:gd name="connsiteY100" fmla="*/ 142876 h 1303337"/>
                  <a:gd name="connsiteX101" fmla="*/ 620714 w 1076325"/>
                  <a:gd name="connsiteY101" fmla="*/ 103188 h 1303337"/>
                  <a:gd name="connsiteX102" fmla="*/ 581026 w 1076325"/>
                  <a:gd name="connsiteY102" fmla="*/ 63500 h 1303337"/>
                  <a:gd name="connsiteX103" fmla="*/ 581739 w 1076325"/>
                  <a:gd name="connsiteY103" fmla="*/ 0 h 1303337"/>
                  <a:gd name="connsiteX104" fmla="*/ 680184 w 1076325"/>
                  <a:gd name="connsiteY104" fmla="*/ 14293 h 1303337"/>
                  <a:gd name="connsiteX105" fmla="*/ 693738 w 1076325"/>
                  <a:gd name="connsiteY105" fmla="*/ 37163 h 1303337"/>
                  <a:gd name="connsiteX106" fmla="*/ 693738 w 1076325"/>
                  <a:gd name="connsiteY106" fmla="*/ 177952 h 1303337"/>
                  <a:gd name="connsiteX107" fmla="*/ 678044 w 1076325"/>
                  <a:gd name="connsiteY107" fmla="*/ 193675 h 1303337"/>
                  <a:gd name="connsiteX108" fmla="*/ 484007 w 1076325"/>
                  <a:gd name="connsiteY108" fmla="*/ 193675 h 1303337"/>
                  <a:gd name="connsiteX109" fmla="*/ 468313 w 1076325"/>
                  <a:gd name="connsiteY109" fmla="*/ 177952 h 1303337"/>
                  <a:gd name="connsiteX110" fmla="*/ 468313 w 1076325"/>
                  <a:gd name="connsiteY110" fmla="*/ 37163 h 1303337"/>
                  <a:gd name="connsiteX111" fmla="*/ 482581 w 1076325"/>
                  <a:gd name="connsiteY111" fmla="*/ 14293 h 1303337"/>
                  <a:gd name="connsiteX112" fmla="*/ 581739 w 1076325"/>
                  <a:gd name="connsiteY112" fmla="*/ 0 h 130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076325" h="1303337">
                    <a:moveTo>
                      <a:pt x="581026" y="876300"/>
                    </a:moveTo>
                    <a:cubicBezTo>
                      <a:pt x="559107" y="876300"/>
                      <a:pt x="541338" y="894069"/>
                      <a:pt x="541338" y="915988"/>
                    </a:cubicBezTo>
                    <a:cubicBezTo>
                      <a:pt x="541338" y="937907"/>
                      <a:pt x="559107" y="955676"/>
                      <a:pt x="581026" y="955676"/>
                    </a:cubicBezTo>
                    <a:cubicBezTo>
                      <a:pt x="602945" y="955676"/>
                      <a:pt x="620714" y="937907"/>
                      <a:pt x="620714" y="915988"/>
                    </a:cubicBezTo>
                    <a:cubicBezTo>
                      <a:pt x="620714" y="894069"/>
                      <a:pt x="602945" y="876300"/>
                      <a:pt x="581026" y="876300"/>
                    </a:cubicBezTo>
                    <a:close/>
                    <a:moveTo>
                      <a:pt x="484007" y="830262"/>
                    </a:moveTo>
                    <a:cubicBezTo>
                      <a:pt x="484007" y="830262"/>
                      <a:pt x="484007" y="830262"/>
                      <a:pt x="678044" y="830262"/>
                    </a:cubicBezTo>
                    <a:cubicBezTo>
                      <a:pt x="686605" y="830262"/>
                      <a:pt x="693738" y="837387"/>
                      <a:pt x="693738" y="845936"/>
                    </a:cubicBezTo>
                    <a:cubicBezTo>
                      <a:pt x="693738" y="845936"/>
                      <a:pt x="693738" y="845936"/>
                      <a:pt x="693738" y="1287663"/>
                    </a:cubicBezTo>
                    <a:cubicBezTo>
                      <a:pt x="693738" y="1296213"/>
                      <a:pt x="686605" y="1303337"/>
                      <a:pt x="678044" y="1303337"/>
                    </a:cubicBezTo>
                    <a:cubicBezTo>
                      <a:pt x="678044" y="1303337"/>
                      <a:pt x="678044" y="1303337"/>
                      <a:pt x="484007" y="1303337"/>
                    </a:cubicBezTo>
                    <a:cubicBezTo>
                      <a:pt x="475447" y="1303337"/>
                      <a:pt x="468313" y="1296213"/>
                      <a:pt x="468313" y="1287663"/>
                    </a:cubicBezTo>
                    <a:cubicBezTo>
                      <a:pt x="468313" y="1287663"/>
                      <a:pt x="468313" y="1287663"/>
                      <a:pt x="468313" y="845936"/>
                    </a:cubicBezTo>
                    <a:cubicBezTo>
                      <a:pt x="468313" y="837387"/>
                      <a:pt x="475447" y="830262"/>
                      <a:pt x="484007" y="830262"/>
                    </a:cubicBezTo>
                    <a:close/>
                    <a:moveTo>
                      <a:pt x="810793" y="436562"/>
                    </a:moveTo>
                    <a:cubicBezTo>
                      <a:pt x="806414" y="436562"/>
                      <a:pt x="801305" y="437264"/>
                      <a:pt x="796925" y="437965"/>
                    </a:cubicBezTo>
                    <a:cubicBezTo>
                      <a:pt x="796925" y="437965"/>
                      <a:pt x="796925" y="437965"/>
                      <a:pt x="796925" y="496186"/>
                    </a:cubicBezTo>
                    <a:cubicBezTo>
                      <a:pt x="804954" y="496186"/>
                      <a:pt x="810063" y="496887"/>
                      <a:pt x="813713" y="496887"/>
                    </a:cubicBezTo>
                    <a:cubicBezTo>
                      <a:pt x="830500" y="496887"/>
                      <a:pt x="842178" y="494783"/>
                      <a:pt x="849477" y="490574"/>
                    </a:cubicBezTo>
                    <a:cubicBezTo>
                      <a:pt x="856776" y="485664"/>
                      <a:pt x="860425" y="477246"/>
                      <a:pt x="860425" y="464620"/>
                    </a:cubicBezTo>
                    <a:cubicBezTo>
                      <a:pt x="860425" y="454098"/>
                      <a:pt x="856776" y="447084"/>
                      <a:pt x="848747" y="442875"/>
                    </a:cubicBezTo>
                    <a:cubicBezTo>
                      <a:pt x="840718" y="438666"/>
                      <a:pt x="828310" y="436562"/>
                      <a:pt x="810793" y="436562"/>
                    </a:cubicBezTo>
                    <a:close/>
                    <a:moveTo>
                      <a:pt x="939800" y="403225"/>
                    </a:moveTo>
                    <a:cubicBezTo>
                      <a:pt x="1076325" y="403225"/>
                      <a:pt x="1076325" y="403225"/>
                      <a:pt x="1076325" y="403225"/>
                    </a:cubicBezTo>
                    <a:cubicBezTo>
                      <a:pt x="1076325" y="437490"/>
                      <a:pt x="1076325" y="437490"/>
                      <a:pt x="1076325" y="437490"/>
                    </a:cubicBezTo>
                    <a:cubicBezTo>
                      <a:pt x="977684" y="437490"/>
                      <a:pt x="977684" y="437490"/>
                      <a:pt x="977684" y="437490"/>
                    </a:cubicBezTo>
                    <a:cubicBezTo>
                      <a:pt x="977684" y="487459"/>
                      <a:pt x="977684" y="487459"/>
                      <a:pt x="977684" y="487459"/>
                    </a:cubicBezTo>
                    <a:cubicBezTo>
                      <a:pt x="1048448" y="487459"/>
                      <a:pt x="1048448" y="487459"/>
                      <a:pt x="1048448" y="487459"/>
                    </a:cubicBezTo>
                    <a:cubicBezTo>
                      <a:pt x="1048448" y="519581"/>
                      <a:pt x="1048448" y="519581"/>
                      <a:pt x="1048448" y="519581"/>
                    </a:cubicBezTo>
                    <a:cubicBezTo>
                      <a:pt x="977684" y="519581"/>
                      <a:pt x="977684" y="519581"/>
                      <a:pt x="977684" y="519581"/>
                    </a:cubicBezTo>
                    <a:cubicBezTo>
                      <a:pt x="977684" y="582400"/>
                      <a:pt x="977684" y="582400"/>
                      <a:pt x="977684" y="582400"/>
                    </a:cubicBezTo>
                    <a:cubicBezTo>
                      <a:pt x="1074896" y="582400"/>
                      <a:pt x="1074896" y="582400"/>
                      <a:pt x="1074896" y="582400"/>
                    </a:cubicBezTo>
                    <a:cubicBezTo>
                      <a:pt x="1074896" y="615950"/>
                      <a:pt x="1074896" y="615950"/>
                      <a:pt x="1074896" y="615950"/>
                    </a:cubicBezTo>
                    <a:cubicBezTo>
                      <a:pt x="939800" y="615950"/>
                      <a:pt x="939800" y="615950"/>
                      <a:pt x="939800" y="615950"/>
                    </a:cubicBezTo>
                    <a:cubicBezTo>
                      <a:pt x="939800" y="403225"/>
                      <a:pt x="939800" y="403225"/>
                      <a:pt x="939800" y="403225"/>
                    </a:cubicBezTo>
                    <a:close/>
                    <a:moveTo>
                      <a:pt x="557213" y="403225"/>
                    </a:moveTo>
                    <a:cubicBezTo>
                      <a:pt x="595113" y="403225"/>
                      <a:pt x="595113" y="403225"/>
                      <a:pt x="595113" y="403225"/>
                    </a:cubicBezTo>
                    <a:cubicBezTo>
                      <a:pt x="595113" y="549036"/>
                      <a:pt x="595113" y="549036"/>
                      <a:pt x="595113" y="549036"/>
                    </a:cubicBezTo>
                    <a:cubicBezTo>
                      <a:pt x="595113" y="560528"/>
                      <a:pt x="598688" y="569866"/>
                      <a:pt x="605124" y="577049"/>
                    </a:cubicBezTo>
                    <a:cubicBezTo>
                      <a:pt x="612275" y="584231"/>
                      <a:pt x="622286" y="587823"/>
                      <a:pt x="634443" y="587823"/>
                    </a:cubicBezTo>
                    <a:cubicBezTo>
                      <a:pt x="648030" y="587823"/>
                      <a:pt x="658756" y="584950"/>
                      <a:pt x="666622" y="577767"/>
                    </a:cubicBezTo>
                    <a:cubicBezTo>
                      <a:pt x="673773" y="570584"/>
                      <a:pt x="678063" y="560528"/>
                      <a:pt x="678063" y="548317"/>
                    </a:cubicBezTo>
                    <a:cubicBezTo>
                      <a:pt x="678063" y="403225"/>
                      <a:pt x="678063" y="403225"/>
                      <a:pt x="678063" y="403225"/>
                    </a:cubicBezTo>
                    <a:cubicBezTo>
                      <a:pt x="715963" y="403225"/>
                      <a:pt x="715963" y="403225"/>
                      <a:pt x="715963" y="403225"/>
                    </a:cubicBezTo>
                    <a:cubicBezTo>
                      <a:pt x="715963" y="551191"/>
                      <a:pt x="715963" y="551191"/>
                      <a:pt x="715963" y="551191"/>
                    </a:cubicBezTo>
                    <a:cubicBezTo>
                      <a:pt x="715963" y="573457"/>
                      <a:pt x="708097" y="590696"/>
                      <a:pt x="693795" y="602907"/>
                    </a:cubicBezTo>
                    <a:cubicBezTo>
                      <a:pt x="678779" y="615836"/>
                      <a:pt x="659471" y="622300"/>
                      <a:pt x="634443" y="622300"/>
                    </a:cubicBezTo>
                    <a:cubicBezTo>
                      <a:pt x="609415" y="622300"/>
                      <a:pt x="590822" y="615836"/>
                      <a:pt x="577236" y="603625"/>
                    </a:cubicBezTo>
                    <a:cubicBezTo>
                      <a:pt x="563649" y="591414"/>
                      <a:pt x="557213" y="574175"/>
                      <a:pt x="557213" y="551191"/>
                    </a:cubicBezTo>
                    <a:cubicBezTo>
                      <a:pt x="557213" y="403225"/>
                      <a:pt x="557213" y="403225"/>
                      <a:pt x="557213" y="403225"/>
                    </a:cubicBezTo>
                    <a:close/>
                    <a:moveTo>
                      <a:pt x="357188" y="403225"/>
                    </a:moveTo>
                    <a:cubicBezTo>
                      <a:pt x="531813" y="403225"/>
                      <a:pt x="531813" y="403225"/>
                      <a:pt x="531813" y="403225"/>
                    </a:cubicBezTo>
                    <a:cubicBezTo>
                      <a:pt x="531813" y="437490"/>
                      <a:pt x="531813" y="437490"/>
                      <a:pt x="531813" y="437490"/>
                    </a:cubicBezTo>
                    <a:cubicBezTo>
                      <a:pt x="461537" y="437490"/>
                      <a:pt x="461537" y="437490"/>
                      <a:pt x="461537" y="437490"/>
                    </a:cubicBezTo>
                    <a:cubicBezTo>
                      <a:pt x="461537" y="615950"/>
                      <a:pt x="461537" y="615950"/>
                      <a:pt x="461537" y="615950"/>
                    </a:cubicBezTo>
                    <a:cubicBezTo>
                      <a:pt x="423914" y="615950"/>
                      <a:pt x="423914" y="615950"/>
                      <a:pt x="423914" y="615950"/>
                    </a:cubicBezTo>
                    <a:cubicBezTo>
                      <a:pt x="423914" y="437490"/>
                      <a:pt x="423914" y="437490"/>
                      <a:pt x="423914" y="437490"/>
                    </a:cubicBezTo>
                    <a:cubicBezTo>
                      <a:pt x="357188" y="437490"/>
                      <a:pt x="357188" y="437490"/>
                      <a:pt x="357188" y="437490"/>
                    </a:cubicBezTo>
                    <a:cubicBezTo>
                      <a:pt x="357188" y="403225"/>
                      <a:pt x="357188" y="403225"/>
                      <a:pt x="357188" y="403225"/>
                    </a:cubicBezTo>
                    <a:close/>
                    <a:moveTo>
                      <a:pt x="173038" y="403225"/>
                    </a:moveTo>
                    <a:cubicBezTo>
                      <a:pt x="210938" y="403225"/>
                      <a:pt x="210938" y="403225"/>
                      <a:pt x="210938" y="403225"/>
                    </a:cubicBezTo>
                    <a:cubicBezTo>
                      <a:pt x="210938" y="549036"/>
                      <a:pt x="210938" y="549036"/>
                      <a:pt x="210938" y="549036"/>
                    </a:cubicBezTo>
                    <a:cubicBezTo>
                      <a:pt x="210938" y="560528"/>
                      <a:pt x="213798" y="569866"/>
                      <a:pt x="220949" y="577049"/>
                    </a:cubicBezTo>
                    <a:cubicBezTo>
                      <a:pt x="228100" y="584231"/>
                      <a:pt x="238111" y="587823"/>
                      <a:pt x="250267" y="587823"/>
                    </a:cubicBezTo>
                    <a:cubicBezTo>
                      <a:pt x="263854" y="587823"/>
                      <a:pt x="274581" y="584950"/>
                      <a:pt x="281731" y="577767"/>
                    </a:cubicBezTo>
                    <a:cubicBezTo>
                      <a:pt x="289597" y="570584"/>
                      <a:pt x="293888" y="560528"/>
                      <a:pt x="293888" y="548317"/>
                    </a:cubicBezTo>
                    <a:cubicBezTo>
                      <a:pt x="293888" y="403225"/>
                      <a:pt x="293888" y="403225"/>
                      <a:pt x="293888" y="403225"/>
                    </a:cubicBezTo>
                    <a:cubicBezTo>
                      <a:pt x="331788" y="403225"/>
                      <a:pt x="331788" y="403225"/>
                      <a:pt x="331788" y="403225"/>
                    </a:cubicBezTo>
                    <a:cubicBezTo>
                      <a:pt x="331788" y="551191"/>
                      <a:pt x="331788" y="551191"/>
                      <a:pt x="331788" y="551191"/>
                    </a:cubicBezTo>
                    <a:cubicBezTo>
                      <a:pt x="331788" y="573457"/>
                      <a:pt x="323922" y="590696"/>
                      <a:pt x="309620" y="602907"/>
                    </a:cubicBezTo>
                    <a:cubicBezTo>
                      <a:pt x="294603" y="615836"/>
                      <a:pt x="275296" y="622300"/>
                      <a:pt x="250267" y="622300"/>
                    </a:cubicBezTo>
                    <a:cubicBezTo>
                      <a:pt x="225239" y="622300"/>
                      <a:pt x="206647" y="615836"/>
                      <a:pt x="193060" y="603625"/>
                    </a:cubicBezTo>
                    <a:cubicBezTo>
                      <a:pt x="179474" y="591414"/>
                      <a:pt x="173038" y="574175"/>
                      <a:pt x="173038" y="551191"/>
                    </a:cubicBezTo>
                    <a:cubicBezTo>
                      <a:pt x="173038" y="403225"/>
                      <a:pt x="173038" y="403225"/>
                      <a:pt x="173038" y="403225"/>
                    </a:cubicBezTo>
                    <a:close/>
                    <a:moveTo>
                      <a:pt x="0" y="403225"/>
                    </a:moveTo>
                    <a:cubicBezTo>
                      <a:pt x="139700" y="403225"/>
                      <a:pt x="139700" y="403225"/>
                      <a:pt x="139700" y="403225"/>
                    </a:cubicBezTo>
                    <a:cubicBezTo>
                      <a:pt x="139700" y="437490"/>
                      <a:pt x="139700" y="437490"/>
                      <a:pt x="139700" y="437490"/>
                    </a:cubicBezTo>
                    <a:cubicBezTo>
                      <a:pt x="37776" y="437490"/>
                      <a:pt x="37776" y="437490"/>
                      <a:pt x="37776" y="437490"/>
                    </a:cubicBezTo>
                    <a:cubicBezTo>
                      <a:pt x="37776" y="487459"/>
                      <a:pt x="37776" y="487459"/>
                      <a:pt x="37776" y="487459"/>
                    </a:cubicBezTo>
                    <a:cubicBezTo>
                      <a:pt x="111902" y="487459"/>
                      <a:pt x="111902" y="487459"/>
                      <a:pt x="111902" y="487459"/>
                    </a:cubicBezTo>
                    <a:cubicBezTo>
                      <a:pt x="111902" y="519581"/>
                      <a:pt x="111902" y="519581"/>
                      <a:pt x="111902" y="519581"/>
                    </a:cubicBezTo>
                    <a:cubicBezTo>
                      <a:pt x="37776" y="519581"/>
                      <a:pt x="37776" y="519581"/>
                      <a:pt x="37776" y="519581"/>
                    </a:cubicBezTo>
                    <a:cubicBezTo>
                      <a:pt x="37776" y="615950"/>
                      <a:pt x="37776" y="615950"/>
                      <a:pt x="37776" y="615950"/>
                    </a:cubicBezTo>
                    <a:cubicBezTo>
                      <a:pt x="0" y="615950"/>
                      <a:pt x="0" y="615950"/>
                      <a:pt x="0" y="615950"/>
                    </a:cubicBezTo>
                    <a:cubicBezTo>
                      <a:pt x="0" y="403225"/>
                      <a:pt x="0" y="403225"/>
                      <a:pt x="0" y="403225"/>
                    </a:cubicBezTo>
                    <a:close/>
                    <a:moveTo>
                      <a:pt x="819678" y="401637"/>
                    </a:moveTo>
                    <a:cubicBezTo>
                      <a:pt x="873230" y="401637"/>
                      <a:pt x="900363" y="423068"/>
                      <a:pt x="900363" y="465216"/>
                    </a:cubicBezTo>
                    <a:cubicBezTo>
                      <a:pt x="900363" y="476646"/>
                      <a:pt x="896079" y="488076"/>
                      <a:pt x="888939" y="498792"/>
                    </a:cubicBezTo>
                    <a:cubicBezTo>
                      <a:pt x="881084" y="509508"/>
                      <a:pt x="871802" y="516651"/>
                      <a:pt x="860378" y="520937"/>
                    </a:cubicBezTo>
                    <a:cubicBezTo>
                      <a:pt x="860378" y="520937"/>
                      <a:pt x="860378" y="520937"/>
                      <a:pt x="923926" y="615949"/>
                    </a:cubicBezTo>
                    <a:cubicBezTo>
                      <a:pt x="923926" y="615949"/>
                      <a:pt x="923926" y="615949"/>
                      <a:pt x="879656" y="615949"/>
                    </a:cubicBezTo>
                    <a:cubicBezTo>
                      <a:pt x="879656" y="615949"/>
                      <a:pt x="879656" y="615949"/>
                      <a:pt x="823962" y="528796"/>
                    </a:cubicBezTo>
                    <a:cubicBezTo>
                      <a:pt x="818250" y="528796"/>
                      <a:pt x="809681" y="528081"/>
                      <a:pt x="799685" y="528081"/>
                    </a:cubicBezTo>
                    <a:cubicBezTo>
                      <a:pt x="799685" y="528081"/>
                      <a:pt x="799685" y="528081"/>
                      <a:pt x="799685" y="615949"/>
                    </a:cubicBezTo>
                    <a:cubicBezTo>
                      <a:pt x="799685" y="615949"/>
                      <a:pt x="799685" y="615949"/>
                      <a:pt x="760413" y="615949"/>
                    </a:cubicBezTo>
                    <a:cubicBezTo>
                      <a:pt x="760413" y="615949"/>
                      <a:pt x="760413" y="615949"/>
                      <a:pt x="760413" y="403780"/>
                    </a:cubicBezTo>
                    <a:cubicBezTo>
                      <a:pt x="762555" y="403780"/>
                      <a:pt x="770410" y="403780"/>
                      <a:pt x="784690" y="403066"/>
                    </a:cubicBezTo>
                    <a:cubicBezTo>
                      <a:pt x="798971" y="402351"/>
                      <a:pt x="810395" y="401637"/>
                      <a:pt x="819678" y="401637"/>
                    </a:cubicBezTo>
                    <a:close/>
                    <a:moveTo>
                      <a:pt x="581026" y="63500"/>
                    </a:moveTo>
                    <a:cubicBezTo>
                      <a:pt x="559107" y="63500"/>
                      <a:pt x="541338" y="81269"/>
                      <a:pt x="541338" y="103188"/>
                    </a:cubicBezTo>
                    <a:cubicBezTo>
                      <a:pt x="541338" y="125107"/>
                      <a:pt x="559107" y="142876"/>
                      <a:pt x="581026" y="142876"/>
                    </a:cubicBezTo>
                    <a:cubicBezTo>
                      <a:pt x="602945" y="142876"/>
                      <a:pt x="620714" y="125107"/>
                      <a:pt x="620714" y="103188"/>
                    </a:cubicBezTo>
                    <a:cubicBezTo>
                      <a:pt x="620714" y="81269"/>
                      <a:pt x="602945" y="63500"/>
                      <a:pt x="581026" y="63500"/>
                    </a:cubicBezTo>
                    <a:close/>
                    <a:moveTo>
                      <a:pt x="581739" y="0"/>
                    </a:moveTo>
                    <a:cubicBezTo>
                      <a:pt x="653790" y="0"/>
                      <a:pt x="680184" y="14293"/>
                      <a:pt x="680184" y="14293"/>
                    </a:cubicBezTo>
                    <a:cubicBezTo>
                      <a:pt x="687318" y="17867"/>
                      <a:pt x="693738" y="28587"/>
                      <a:pt x="693738" y="37163"/>
                    </a:cubicBezTo>
                    <a:cubicBezTo>
                      <a:pt x="693738" y="37163"/>
                      <a:pt x="693738" y="37163"/>
                      <a:pt x="693738" y="177952"/>
                    </a:cubicBezTo>
                    <a:cubicBezTo>
                      <a:pt x="693738" y="186528"/>
                      <a:pt x="686605" y="193675"/>
                      <a:pt x="678044" y="193675"/>
                    </a:cubicBezTo>
                    <a:cubicBezTo>
                      <a:pt x="678044" y="193675"/>
                      <a:pt x="678044" y="193675"/>
                      <a:pt x="484007" y="193675"/>
                    </a:cubicBezTo>
                    <a:cubicBezTo>
                      <a:pt x="475447" y="193675"/>
                      <a:pt x="468313" y="186528"/>
                      <a:pt x="468313" y="177952"/>
                    </a:cubicBezTo>
                    <a:cubicBezTo>
                      <a:pt x="468313" y="177952"/>
                      <a:pt x="468313" y="177952"/>
                      <a:pt x="468313" y="37163"/>
                    </a:cubicBezTo>
                    <a:cubicBezTo>
                      <a:pt x="468313" y="28587"/>
                      <a:pt x="474734" y="17867"/>
                      <a:pt x="482581" y="14293"/>
                    </a:cubicBezTo>
                    <a:cubicBezTo>
                      <a:pt x="482581" y="14293"/>
                      <a:pt x="508262" y="0"/>
                      <a:pt x="581739"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39" name="TextBox 38"/>
          <p:cNvSpPr txBox="1"/>
          <p:nvPr/>
        </p:nvSpPr>
        <p:spPr>
          <a:xfrm>
            <a:off x="7078691" y="1602010"/>
            <a:ext cx="4468123" cy="36933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p>
            <a:r>
              <a:rPr lang="en-US" sz="3200" i="1" dirty="0">
                <a:solidFill>
                  <a:srgbClr val="29BA74"/>
                </a:solidFill>
              </a:rPr>
              <a:t>Looking forward</a:t>
            </a:r>
          </a:p>
        </p:txBody>
      </p:sp>
      <p:sp>
        <p:nvSpPr>
          <p:cNvPr id="14" name="ee4pHeader1"/>
          <p:cNvSpPr txBox="1"/>
          <p:nvPr/>
        </p:nvSpPr>
        <p:spPr>
          <a:xfrm>
            <a:off x="2500137" y="5284631"/>
            <a:ext cx="9157107" cy="492443"/>
          </a:xfrm>
          <a:prstGeom prst="rect">
            <a:avLst/>
          </a:prstGeom>
          <a:noFill/>
          <a:ln cap="rnd">
            <a:noFill/>
          </a:ln>
        </p:spPr>
        <p:txBody>
          <a:bodyPr wrap="square" lIns="0" tIns="0" rIns="0" bIns="0" rtlCol="0" anchor="b">
            <a:spAutoFit/>
          </a:bodyPr>
          <a:lstStyle/>
          <a:p>
            <a:pPr marL="0" lvl="3"/>
            <a:r>
              <a:rPr lang="en-US" sz="3200" i="1" dirty="0">
                <a:solidFill>
                  <a:srgbClr val="29BA74"/>
                </a:solidFill>
              </a:rPr>
              <a:t>Imperatives</a:t>
            </a:r>
          </a:p>
        </p:txBody>
      </p:sp>
      <p:grpSp>
        <p:nvGrpSpPr>
          <p:cNvPr id="27" name="bcgIcons_Alert">
            <a:extLst>
              <a:ext uri="{FF2B5EF4-FFF2-40B4-BE49-F238E27FC236}">
                <a16:creationId xmlns:a16="http://schemas.microsoft.com/office/drawing/2014/main" id="{028158CB-9166-4F00-A3B2-A9625EB63ACB}"/>
              </a:ext>
            </a:extLst>
          </p:cNvPr>
          <p:cNvGrpSpPr>
            <a:grpSpLocks noChangeAspect="1"/>
          </p:cNvGrpSpPr>
          <p:nvPr/>
        </p:nvGrpSpPr>
        <p:grpSpPr bwMode="auto">
          <a:xfrm>
            <a:off x="1538323" y="5131371"/>
            <a:ext cx="797620" cy="798358"/>
            <a:chOff x="1682" y="0"/>
            <a:chExt cx="4316" cy="4320"/>
          </a:xfrm>
        </p:grpSpPr>
        <p:sp>
          <p:nvSpPr>
            <p:cNvPr id="33" name="AutoShape 3">
              <a:extLst>
                <a:ext uri="{FF2B5EF4-FFF2-40B4-BE49-F238E27FC236}">
                  <a16:creationId xmlns:a16="http://schemas.microsoft.com/office/drawing/2014/main" id="{63DB9579-5AF9-46CC-9DC1-8E3B546D08FB}"/>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5">
              <a:extLst>
                <a:ext uri="{FF2B5EF4-FFF2-40B4-BE49-F238E27FC236}">
                  <a16:creationId xmlns:a16="http://schemas.microsoft.com/office/drawing/2014/main" id="{9C946E92-91E1-4AAB-A43B-2AF68167CC8A}"/>
                </a:ext>
              </a:extLst>
            </p:cNvPr>
            <p:cNvSpPr>
              <a:spLocks noEditPoints="1"/>
            </p:cNvSpPr>
            <p:nvPr/>
          </p:nvSpPr>
          <p:spPr bwMode="auto">
            <a:xfrm>
              <a:off x="2188" y="720"/>
              <a:ext cx="3300" cy="2876"/>
            </a:xfrm>
            <a:custGeom>
              <a:avLst/>
              <a:gdLst>
                <a:gd name="T0" fmla="*/ 1716 w 1762"/>
                <a:gd name="T1" fmla="*/ 1534 h 1534"/>
                <a:gd name="T2" fmla="*/ 46 w 1762"/>
                <a:gd name="T3" fmla="*/ 1534 h 1534"/>
                <a:gd name="T4" fmla="*/ 8 w 1762"/>
                <a:gd name="T5" fmla="*/ 1512 h 1534"/>
                <a:gd name="T6" fmla="*/ 8 w 1762"/>
                <a:gd name="T7" fmla="*/ 1468 h 1534"/>
                <a:gd name="T8" fmla="*/ 843 w 1762"/>
                <a:gd name="T9" fmla="*/ 22 h 1534"/>
                <a:gd name="T10" fmla="*/ 881 w 1762"/>
                <a:gd name="T11" fmla="*/ 0 h 1534"/>
                <a:gd name="T12" fmla="*/ 919 w 1762"/>
                <a:gd name="T13" fmla="*/ 22 h 1534"/>
                <a:gd name="T14" fmla="*/ 919 w 1762"/>
                <a:gd name="T15" fmla="*/ 22 h 1534"/>
                <a:gd name="T16" fmla="*/ 1754 w 1762"/>
                <a:gd name="T17" fmla="*/ 1468 h 1534"/>
                <a:gd name="T18" fmla="*/ 1754 w 1762"/>
                <a:gd name="T19" fmla="*/ 1512 h 1534"/>
                <a:gd name="T20" fmla="*/ 1716 w 1762"/>
                <a:gd name="T21" fmla="*/ 1534 h 1534"/>
                <a:gd name="T22" fmla="*/ 881 w 1762"/>
                <a:gd name="T23" fmla="*/ 44 h 1534"/>
                <a:gd name="T24" fmla="*/ 46 w 1762"/>
                <a:gd name="T25" fmla="*/ 1490 h 1534"/>
                <a:gd name="T26" fmla="*/ 1716 w 1762"/>
                <a:gd name="T27" fmla="*/ 1490 h 1534"/>
                <a:gd name="T28" fmla="*/ 881 w 1762"/>
                <a:gd name="T29" fmla="*/ 44 h 1534"/>
                <a:gd name="T30" fmla="*/ 881 w 1762"/>
                <a:gd name="T31" fmla="*/ 44 h 1534"/>
                <a:gd name="T32" fmla="*/ 881 w 1762"/>
                <a:gd name="T33" fmla="*/ 44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2" h="1534">
                  <a:moveTo>
                    <a:pt x="1716" y="1534"/>
                  </a:moveTo>
                  <a:cubicBezTo>
                    <a:pt x="46" y="1534"/>
                    <a:pt x="46" y="1534"/>
                    <a:pt x="46" y="1534"/>
                  </a:cubicBezTo>
                  <a:cubicBezTo>
                    <a:pt x="30" y="1534"/>
                    <a:pt x="16" y="1526"/>
                    <a:pt x="8" y="1512"/>
                  </a:cubicBezTo>
                  <a:cubicBezTo>
                    <a:pt x="0" y="1498"/>
                    <a:pt x="0" y="1482"/>
                    <a:pt x="8" y="1468"/>
                  </a:cubicBezTo>
                  <a:cubicBezTo>
                    <a:pt x="843" y="22"/>
                    <a:pt x="843" y="22"/>
                    <a:pt x="843" y="22"/>
                  </a:cubicBezTo>
                  <a:cubicBezTo>
                    <a:pt x="851" y="8"/>
                    <a:pt x="865" y="0"/>
                    <a:pt x="881" y="0"/>
                  </a:cubicBezTo>
                  <a:cubicBezTo>
                    <a:pt x="897" y="0"/>
                    <a:pt x="911" y="8"/>
                    <a:pt x="919" y="22"/>
                  </a:cubicBezTo>
                  <a:cubicBezTo>
                    <a:pt x="919" y="22"/>
                    <a:pt x="919" y="22"/>
                    <a:pt x="919" y="22"/>
                  </a:cubicBezTo>
                  <a:cubicBezTo>
                    <a:pt x="1754" y="1468"/>
                    <a:pt x="1754" y="1468"/>
                    <a:pt x="1754" y="1468"/>
                  </a:cubicBezTo>
                  <a:cubicBezTo>
                    <a:pt x="1762" y="1482"/>
                    <a:pt x="1762" y="1498"/>
                    <a:pt x="1754" y="1512"/>
                  </a:cubicBezTo>
                  <a:cubicBezTo>
                    <a:pt x="1746" y="1526"/>
                    <a:pt x="1732" y="1534"/>
                    <a:pt x="1716" y="1534"/>
                  </a:cubicBezTo>
                  <a:close/>
                  <a:moveTo>
                    <a:pt x="881" y="44"/>
                  </a:moveTo>
                  <a:cubicBezTo>
                    <a:pt x="46" y="1490"/>
                    <a:pt x="46" y="1490"/>
                    <a:pt x="46" y="1490"/>
                  </a:cubicBezTo>
                  <a:cubicBezTo>
                    <a:pt x="1716" y="1490"/>
                    <a:pt x="1716" y="1490"/>
                    <a:pt x="1716" y="1490"/>
                  </a:cubicBezTo>
                  <a:cubicBezTo>
                    <a:pt x="881" y="44"/>
                    <a:pt x="881" y="44"/>
                    <a:pt x="881" y="44"/>
                  </a:cubicBezTo>
                  <a:cubicBezTo>
                    <a:pt x="881" y="44"/>
                    <a:pt x="881" y="44"/>
                    <a:pt x="881" y="44"/>
                  </a:cubicBezTo>
                  <a:cubicBezTo>
                    <a:pt x="881" y="44"/>
                    <a:pt x="881" y="44"/>
                    <a:pt x="881"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6">
              <a:extLst>
                <a:ext uri="{FF2B5EF4-FFF2-40B4-BE49-F238E27FC236}">
                  <a16:creationId xmlns:a16="http://schemas.microsoft.com/office/drawing/2014/main" id="{E00C2B5B-5FB8-4835-AE91-FBBCFFD6DD05}"/>
                </a:ext>
              </a:extLst>
            </p:cNvPr>
            <p:cNvSpPr>
              <a:spLocks noEditPoints="1"/>
            </p:cNvSpPr>
            <p:nvPr/>
          </p:nvSpPr>
          <p:spPr bwMode="auto">
            <a:xfrm>
              <a:off x="2426" y="982"/>
              <a:ext cx="2825" cy="2449"/>
            </a:xfrm>
            <a:custGeom>
              <a:avLst/>
              <a:gdLst>
                <a:gd name="T0" fmla="*/ 1504 w 1508"/>
                <a:gd name="T1" fmla="*/ 1291 h 1306"/>
                <a:gd name="T2" fmla="*/ 763 w 1508"/>
                <a:gd name="T3" fmla="*/ 7 h 1306"/>
                <a:gd name="T4" fmla="*/ 745 w 1508"/>
                <a:gd name="T5" fmla="*/ 7 h 1306"/>
                <a:gd name="T6" fmla="*/ 4 w 1508"/>
                <a:gd name="T7" fmla="*/ 1291 h 1306"/>
                <a:gd name="T8" fmla="*/ 13 w 1508"/>
                <a:gd name="T9" fmla="*/ 1306 h 1306"/>
                <a:gd name="T10" fmla="*/ 1495 w 1508"/>
                <a:gd name="T11" fmla="*/ 1306 h 1306"/>
                <a:gd name="T12" fmla="*/ 1504 w 1508"/>
                <a:gd name="T13" fmla="*/ 1291 h 1306"/>
                <a:gd name="T14" fmla="*/ 694 w 1508"/>
                <a:gd name="T15" fmla="*/ 419 h 1306"/>
                <a:gd name="T16" fmla="*/ 814 w 1508"/>
                <a:gd name="T17" fmla="*/ 419 h 1306"/>
                <a:gd name="T18" fmla="*/ 814 w 1508"/>
                <a:gd name="T19" fmla="*/ 608 h 1306"/>
                <a:gd name="T20" fmla="*/ 778 w 1508"/>
                <a:gd name="T21" fmla="*/ 932 h 1306"/>
                <a:gd name="T22" fmla="*/ 730 w 1508"/>
                <a:gd name="T23" fmla="*/ 932 h 1306"/>
                <a:gd name="T24" fmla="*/ 694 w 1508"/>
                <a:gd name="T25" fmla="*/ 608 h 1306"/>
                <a:gd name="T26" fmla="*/ 694 w 1508"/>
                <a:gd name="T27" fmla="*/ 419 h 1306"/>
                <a:gd name="T28" fmla="*/ 808 w 1508"/>
                <a:gd name="T29" fmla="*/ 1095 h 1306"/>
                <a:gd name="T30" fmla="*/ 755 w 1508"/>
                <a:gd name="T31" fmla="*/ 1117 h 1306"/>
                <a:gd name="T32" fmla="*/ 701 w 1508"/>
                <a:gd name="T33" fmla="*/ 1095 h 1306"/>
                <a:gd name="T34" fmla="*/ 678 w 1508"/>
                <a:gd name="T35" fmla="*/ 1041 h 1306"/>
                <a:gd name="T36" fmla="*/ 701 w 1508"/>
                <a:gd name="T37" fmla="*/ 988 h 1306"/>
                <a:gd name="T38" fmla="*/ 755 w 1508"/>
                <a:gd name="T39" fmla="*/ 965 h 1306"/>
                <a:gd name="T40" fmla="*/ 808 w 1508"/>
                <a:gd name="T41" fmla="*/ 988 h 1306"/>
                <a:gd name="T42" fmla="*/ 830 w 1508"/>
                <a:gd name="T43" fmla="*/ 1041 h 1306"/>
                <a:gd name="T44" fmla="*/ 808 w 1508"/>
                <a:gd name="T45" fmla="*/ 1095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8" h="1306">
                  <a:moveTo>
                    <a:pt x="1504" y="1291"/>
                  </a:moveTo>
                  <a:cubicBezTo>
                    <a:pt x="763" y="7"/>
                    <a:pt x="763" y="7"/>
                    <a:pt x="763" y="7"/>
                  </a:cubicBezTo>
                  <a:cubicBezTo>
                    <a:pt x="759" y="0"/>
                    <a:pt x="749" y="0"/>
                    <a:pt x="745" y="7"/>
                  </a:cubicBezTo>
                  <a:cubicBezTo>
                    <a:pt x="4" y="1291"/>
                    <a:pt x="4" y="1291"/>
                    <a:pt x="4" y="1291"/>
                  </a:cubicBezTo>
                  <a:cubicBezTo>
                    <a:pt x="0" y="1298"/>
                    <a:pt x="5" y="1306"/>
                    <a:pt x="13" y="1306"/>
                  </a:cubicBezTo>
                  <a:cubicBezTo>
                    <a:pt x="1495" y="1306"/>
                    <a:pt x="1495" y="1306"/>
                    <a:pt x="1495" y="1306"/>
                  </a:cubicBezTo>
                  <a:cubicBezTo>
                    <a:pt x="1503" y="1306"/>
                    <a:pt x="1508" y="1298"/>
                    <a:pt x="1504" y="1291"/>
                  </a:cubicBezTo>
                  <a:close/>
                  <a:moveTo>
                    <a:pt x="694" y="419"/>
                  </a:moveTo>
                  <a:cubicBezTo>
                    <a:pt x="814" y="419"/>
                    <a:pt x="814" y="419"/>
                    <a:pt x="814" y="419"/>
                  </a:cubicBezTo>
                  <a:cubicBezTo>
                    <a:pt x="814" y="608"/>
                    <a:pt x="814" y="608"/>
                    <a:pt x="814" y="608"/>
                  </a:cubicBezTo>
                  <a:cubicBezTo>
                    <a:pt x="814" y="669"/>
                    <a:pt x="803" y="778"/>
                    <a:pt x="778" y="932"/>
                  </a:cubicBezTo>
                  <a:cubicBezTo>
                    <a:pt x="730" y="932"/>
                    <a:pt x="730" y="932"/>
                    <a:pt x="730" y="932"/>
                  </a:cubicBezTo>
                  <a:cubicBezTo>
                    <a:pt x="706" y="778"/>
                    <a:pt x="694" y="669"/>
                    <a:pt x="694" y="608"/>
                  </a:cubicBezTo>
                  <a:lnTo>
                    <a:pt x="694" y="419"/>
                  </a:lnTo>
                  <a:close/>
                  <a:moveTo>
                    <a:pt x="808" y="1095"/>
                  </a:moveTo>
                  <a:cubicBezTo>
                    <a:pt x="794" y="1110"/>
                    <a:pt x="776" y="1117"/>
                    <a:pt x="755" y="1117"/>
                  </a:cubicBezTo>
                  <a:cubicBezTo>
                    <a:pt x="733" y="1117"/>
                    <a:pt x="715" y="1110"/>
                    <a:pt x="701" y="1095"/>
                  </a:cubicBezTo>
                  <a:cubicBezTo>
                    <a:pt x="686" y="1080"/>
                    <a:pt x="678" y="1063"/>
                    <a:pt x="678" y="1041"/>
                  </a:cubicBezTo>
                  <a:cubicBezTo>
                    <a:pt x="678" y="1020"/>
                    <a:pt x="686" y="1002"/>
                    <a:pt x="701" y="988"/>
                  </a:cubicBezTo>
                  <a:cubicBezTo>
                    <a:pt x="715" y="973"/>
                    <a:pt x="733" y="965"/>
                    <a:pt x="755" y="965"/>
                  </a:cubicBezTo>
                  <a:cubicBezTo>
                    <a:pt x="776" y="965"/>
                    <a:pt x="794" y="973"/>
                    <a:pt x="808" y="988"/>
                  </a:cubicBezTo>
                  <a:cubicBezTo>
                    <a:pt x="823" y="1002"/>
                    <a:pt x="830" y="1020"/>
                    <a:pt x="830" y="1041"/>
                  </a:cubicBezTo>
                  <a:cubicBezTo>
                    <a:pt x="830" y="1063"/>
                    <a:pt x="823" y="1080"/>
                    <a:pt x="808" y="109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 name="Rectangle 6"/>
          <p:cNvSpPr/>
          <p:nvPr/>
        </p:nvSpPr>
        <p:spPr>
          <a:xfrm>
            <a:off x="4914900" y="4869133"/>
            <a:ext cx="5753100" cy="1323439"/>
          </a:xfrm>
          <a:prstGeom prst="rect">
            <a:avLst/>
          </a:prstGeom>
        </p:spPr>
        <p:txBody>
          <a:bodyPr wrap="square">
            <a:spAutoFit/>
          </a:bodyPr>
          <a:lstStyle/>
          <a:p>
            <a:pPr marL="108000" lvl="1" indent="0">
              <a:spcAft>
                <a:spcPts val="1200"/>
              </a:spcAft>
              <a:buClr>
                <a:schemeClr val="tx2">
                  <a:lumMod val="100000"/>
                </a:schemeClr>
              </a:buClr>
              <a:buSzPct val="100000"/>
              <a:buNone/>
            </a:pPr>
            <a:r>
              <a:rPr lang="en-US" sz="2000" i="1" dirty="0">
                <a:solidFill>
                  <a:schemeClr val="tx1">
                    <a:lumMod val="100000"/>
                  </a:schemeClr>
                </a:solidFill>
              </a:rPr>
              <a:t>Scaled FMCG incumbents are not destined to decline in the face of these disruptions, but winning will require </a:t>
            </a:r>
            <a:r>
              <a:rPr lang="en-US" sz="2000" i="1" dirty="0">
                <a:solidFill>
                  <a:srgbClr val="29BA74"/>
                </a:solidFill>
              </a:rPr>
              <a:t>bold investment and proactive effort across 5 strategic imperatives</a:t>
            </a:r>
          </a:p>
        </p:txBody>
      </p:sp>
    </p:spTree>
    <p:extLst>
      <p:ext uri="{BB962C8B-B14F-4D97-AF65-F5344CB8AC3E}">
        <p14:creationId xmlns:p14="http://schemas.microsoft.com/office/powerpoint/2010/main" val="1006422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55C28383-452F-4DB1-8503-790B477F4045}"/>
              </a:ext>
            </a:extLst>
          </p:cNvPr>
          <p:cNvGraphicFramePr>
            <a:graphicFrameLocks noChangeAspect="1"/>
          </p:cNvGraphicFramePr>
          <p:nvPr>
            <p:custDataLst>
              <p:tags r:id="rId2"/>
            </p:custDataLst>
            <p:extLst>
              <p:ext uri="{D42A27DB-BD31-4B8C-83A1-F6EECF244321}">
                <p14:modId xmlns:p14="http://schemas.microsoft.com/office/powerpoint/2010/main" val="1657271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9645" name="think-cell Slide" r:id="rId32" imgW="473" imgH="476" progId="TCLayout.ActiveDocument.1">
                  <p:embed/>
                </p:oleObj>
              </mc:Choice>
              <mc:Fallback>
                <p:oleObj name="think-cell Slide" r:id="rId32" imgW="473" imgH="476" progId="TCLayout.ActiveDocument.1">
                  <p:embed/>
                  <p:pic>
                    <p:nvPicPr>
                      <p:cNvPr id="18" name="Object 17" hidden="1">
                        <a:extLst>
                          <a:ext uri="{FF2B5EF4-FFF2-40B4-BE49-F238E27FC236}">
                            <a16:creationId xmlns:a16="http://schemas.microsoft.com/office/drawing/2014/main" id="{55C28383-452F-4DB1-8503-790B477F4045}"/>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982B3BD-7406-4D1F-994B-3719A4C5CE7B}"/>
              </a:ext>
            </a:extLst>
          </p:cNvPr>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400" dirty="0">
              <a:solidFill>
                <a:srgbClr val="FFFFFF"/>
              </a:solidFill>
              <a:sym typeface="+mn-lt"/>
            </a:endParaRPr>
          </a:p>
        </p:txBody>
      </p:sp>
      <p:sp>
        <p:nvSpPr>
          <p:cNvPr id="2" name="Title 1">
            <a:extLst>
              <a:ext uri="{FF2B5EF4-FFF2-40B4-BE49-F238E27FC236}">
                <a16:creationId xmlns:a16="http://schemas.microsoft.com/office/drawing/2014/main" id="{0EFD795C-894C-4201-B8D2-94345235E1D4}"/>
              </a:ext>
            </a:extLst>
          </p:cNvPr>
          <p:cNvSpPr>
            <a:spLocks noGrp="1"/>
          </p:cNvSpPr>
          <p:nvPr>
            <p:ph type="title"/>
          </p:nvPr>
        </p:nvSpPr>
        <p:spPr>
          <a:xfrm>
            <a:off x="630000" y="622800"/>
            <a:ext cx="10933350" cy="332399"/>
          </a:xfrm>
        </p:spPr>
        <p:txBody>
          <a:bodyPr/>
          <a:lstStyle/>
          <a:p>
            <a:r>
              <a:rPr lang="en-US" i="1" dirty="0">
                <a:solidFill>
                  <a:srgbClr val="E71C57"/>
                </a:solidFill>
              </a:rPr>
              <a:t>Looking back: </a:t>
            </a:r>
            <a:r>
              <a:rPr lang="en-US" dirty="0"/>
              <a:t>FMCG's value creation has lagged vs. other sectors since 2017</a:t>
            </a:r>
          </a:p>
        </p:txBody>
      </p:sp>
      <p:graphicFrame>
        <p:nvGraphicFramePr>
          <p:cNvPr id="52" name="Chart 51">
            <a:extLst>
              <a:ext uri="{FF2B5EF4-FFF2-40B4-BE49-F238E27FC236}">
                <a16:creationId xmlns:a16="http://schemas.microsoft.com/office/drawing/2014/main" id="{EC71509C-A27D-4EEA-B465-9FA414B7E0EF}"/>
              </a:ext>
            </a:extLst>
          </p:cNvPr>
          <p:cNvGraphicFramePr/>
          <p:nvPr>
            <p:custDataLst>
              <p:tags r:id="rId4"/>
            </p:custDataLst>
            <p:extLst>
              <p:ext uri="{D42A27DB-BD31-4B8C-83A1-F6EECF244321}">
                <p14:modId xmlns:p14="http://schemas.microsoft.com/office/powerpoint/2010/main" val="3803497628"/>
              </p:ext>
            </p:extLst>
          </p:nvPr>
        </p:nvGraphicFramePr>
        <p:xfrm>
          <a:off x="3135313" y="2579688"/>
          <a:ext cx="2608262" cy="4062412"/>
        </p:xfrm>
        <a:graphic>
          <a:graphicData uri="http://schemas.openxmlformats.org/drawingml/2006/chart">
            <c:chart xmlns:c="http://schemas.openxmlformats.org/drawingml/2006/chart" xmlns:r="http://schemas.openxmlformats.org/officeDocument/2006/relationships" r:id="rId34"/>
          </a:graphicData>
        </a:graphic>
      </p:graphicFrame>
      <p:sp>
        <p:nvSpPr>
          <p:cNvPr id="26" name="Text Placeholder 3">
            <a:extLst>
              <a:ext uri="{FF2B5EF4-FFF2-40B4-BE49-F238E27FC236}">
                <a16:creationId xmlns:a16="http://schemas.microsoft.com/office/drawing/2014/main" id="{AA3D9AED-6E06-4763-B313-1AD31E0D2813}"/>
              </a:ext>
            </a:extLst>
          </p:cNvPr>
          <p:cNvSpPr>
            <a:spLocks noGrp="1"/>
          </p:cNvSpPr>
          <p:nvPr>
            <p:custDataLst>
              <p:tags r:id="rId5"/>
            </p:custDataLst>
          </p:nvPr>
        </p:nvSpPr>
        <p:spPr bwMode="gray">
          <a:xfrm>
            <a:off x="2298700" y="4979988"/>
            <a:ext cx="72390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21559C64-B425-4C1E-8085-B75CD3B4FC99}" type="datetime'''''''''''''M''''''at''''''''e''ri''''''al''''''''s'''''''''''">
              <a:rPr lang="en-US" altLang="en-US" sz="1400" smtClean="0"/>
              <a:pPr/>
              <a:t>Materials</a:t>
            </a:fld>
            <a:endParaRPr lang="en-US" sz="1400" dirty="0">
              <a:sym typeface="+mn-lt"/>
            </a:endParaRPr>
          </a:p>
        </p:txBody>
      </p:sp>
      <p:sp>
        <p:nvSpPr>
          <p:cNvPr id="24" name="Text Placeholder 3">
            <a:extLst>
              <a:ext uri="{FF2B5EF4-FFF2-40B4-BE49-F238E27FC236}">
                <a16:creationId xmlns:a16="http://schemas.microsoft.com/office/drawing/2014/main" id="{1846EC46-714A-4AEE-B3ED-30361475BFF1}"/>
              </a:ext>
            </a:extLst>
          </p:cNvPr>
          <p:cNvSpPr>
            <a:spLocks noGrp="1"/>
          </p:cNvSpPr>
          <p:nvPr>
            <p:custDataLst>
              <p:tags r:id="rId6"/>
            </p:custDataLst>
          </p:nvPr>
        </p:nvSpPr>
        <p:spPr bwMode="gray">
          <a:xfrm>
            <a:off x="2393950" y="4330700"/>
            <a:ext cx="62865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A18C1708-2DFC-4143-8FB9-8818CF5072AD}" type="datetime'''''''''''''''''''U''''ti''''''''''''''l''i''''''''''ti''es'''">
              <a:rPr lang="en-US" altLang="en-US" sz="1400" smtClean="0"/>
              <a:pPr/>
              <a:t>Utilities</a:t>
            </a:fld>
            <a:endParaRPr lang="en-US" sz="1400" dirty="0">
              <a:sym typeface="+mn-lt"/>
            </a:endParaRPr>
          </a:p>
        </p:txBody>
      </p:sp>
      <p:sp>
        <p:nvSpPr>
          <p:cNvPr id="5" name="Text Placeholder 3">
            <a:extLst>
              <a:ext uri="{FF2B5EF4-FFF2-40B4-BE49-F238E27FC236}">
                <a16:creationId xmlns:a16="http://schemas.microsoft.com/office/drawing/2014/main" id="{CA4C4263-D025-4454-8609-2FD0D4E657FA}"/>
              </a:ext>
            </a:extLst>
          </p:cNvPr>
          <p:cNvSpPr>
            <a:spLocks noGrp="1"/>
          </p:cNvSpPr>
          <p:nvPr>
            <p:custDataLst>
              <p:tags r:id="rId7"/>
            </p:custDataLst>
          </p:nvPr>
        </p:nvSpPr>
        <p:spPr bwMode="gray">
          <a:xfrm>
            <a:off x="1003300" y="2706688"/>
            <a:ext cx="201930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2A4D4F8E-04E3-4C0B-A831-1479B52988BD}" type="datetime'''''Co''n''sume''r'''''''' st''''aple''s'' (''''''FM''C''''G)'">
              <a:rPr lang="en-US" altLang="en-US" sz="1400" smtClean="0"/>
              <a:pPr/>
              <a:t>Consumer staples (FMCG)</a:t>
            </a:fld>
            <a:endParaRPr lang="en-US" sz="1400" dirty="0">
              <a:sym typeface="+mn-lt"/>
            </a:endParaRPr>
          </a:p>
        </p:txBody>
      </p:sp>
      <p:sp>
        <p:nvSpPr>
          <p:cNvPr id="6" name="Text Placeholder 3">
            <a:extLst>
              <a:ext uri="{FF2B5EF4-FFF2-40B4-BE49-F238E27FC236}">
                <a16:creationId xmlns:a16="http://schemas.microsoft.com/office/drawing/2014/main" id="{018E238C-C124-4660-94F4-B7ACE8E504F6}"/>
              </a:ext>
            </a:extLst>
          </p:cNvPr>
          <p:cNvSpPr>
            <a:spLocks noGrp="1"/>
          </p:cNvSpPr>
          <p:nvPr>
            <p:custDataLst>
              <p:tags r:id="rId8"/>
            </p:custDataLst>
          </p:nvPr>
        </p:nvSpPr>
        <p:spPr bwMode="gray">
          <a:xfrm>
            <a:off x="2870200" y="3032125"/>
            <a:ext cx="15240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0B2F747A-E4DE-407C-A0C6-D644A8C33637}" type="datetime'''''''''''''''''''''''I''''''''''''''''''''''''T'''''''''''">
              <a:rPr lang="en-US" altLang="en-US" sz="1400" smtClean="0"/>
              <a:pPr/>
              <a:t>IT</a:t>
            </a:fld>
            <a:endParaRPr lang="en-US" sz="1400" dirty="0">
              <a:sym typeface="+mn-lt"/>
            </a:endParaRPr>
          </a:p>
        </p:txBody>
      </p:sp>
      <p:sp>
        <p:nvSpPr>
          <p:cNvPr id="22" name="Text Placeholder 3">
            <a:extLst>
              <a:ext uri="{FF2B5EF4-FFF2-40B4-BE49-F238E27FC236}">
                <a16:creationId xmlns:a16="http://schemas.microsoft.com/office/drawing/2014/main" id="{A64767B9-AD4A-4DE7-88C3-8C47CF637571}"/>
              </a:ext>
            </a:extLst>
          </p:cNvPr>
          <p:cNvSpPr>
            <a:spLocks noGrp="1"/>
          </p:cNvSpPr>
          <p:nvPr>
            <p:custDataLst>
              <p:tags r:id="rId9"/>
            </p:custDataLst>
          </p:nvPr>
        </p:nvSpPr>
        <p:spPr bwMode="gray">
          <a:xfrm>
            <a:off x="2095500" y="3681413"/>
            <a:ext cx="92710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234ADA91-6C12-4ECC-888E-E1E2C319988C}" type="datetime'H''''''e''''al''''''t''''h'''''''' ''c''a''''''r''e'">
              <a:rPr lang="en-US" altLang="en-US" sz="1400" smtClean="0"/>
              <a:pPr/>
              <a:t>Health care</a:t>
            </a:fld>
            <a:endParaRPr lang="en-US" sz="1400" dirty="0">
              <a:sym typeface="+mn-lt"/>
            </a:endParaRPr>
          </a:p>
        </p:txBody>
      </p:sp>
      <p:sp>
        <p:nvSpPr>
          <p:cNvPr id="7" name="Text Placeholder 3">
            <a:extLst>
              <a:ext uri="{FF2B5EF4-FFF2-40B4-BE49-F238E27FC236}">
                <a16:creationId xmlns:a16="http://schemas.microsoft.com/office/drawing/2014/main" id="{C6680841-F3E9-4F1D-86EB-15C5B13C4F9F}"/>
              </a:ext>
            </a:extLst>
          </p:cNvPr>
          <p:cNvSpPr>
            <a:spLocks noGrp="1"/>
          </p:cNvSpPr>
          <p:nvPr>
            <p:custDataLst>
              <p:tags r:id="rId10"/>
            </p:custDataLst>
          </p:nvPr>
        </p:nvSpPr>
        <p:spPr bwMode="gray">
          <a:xfrm>
            <a:off x="1149350" y="3355975"/>
            <a:ext cx="187325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270C3198-90AC-4AAB-B206-5FDE3AD69F9E}" type="datetime'C''''o''''nsu''''''me''''''r di''s''cretio''''''na''ry'">
              <a:rPr lang="en-US" altLang="en-US" sz="1400" smtClean="0"/>
              <a:pPr/>
              <a:t>Consumer discretionary</a:t>
            </a:fld>
            <a:endParaRPr lang="en-US" sz="1400" dirty="0">
              <a:sym typeface="+mn-lt"/>
            </a:endParaRPr>
          </a:p>
        </p:txBody>
      </p:sp>
      <p:sp>
        <p:nvSpPr>
          <p:cNvPr id="25" name="Text Placeholder 3">
            <a:extLst>
              <a:ext uri="{FF2B5EF4-FFF2-40B4-BE49-F238E27FC236}">
                <a16:creationId xmlns:a16="http://schemas.microsoft.com/office/drawing/2014/main" id="{525DE8EC-7914-4A51-8989-CECAAA28048A}"/>
              </a:ext>
            </a:extLst>
          </p:cNvPr>
          <p:cNvSpPr>
            <a:spLocks noGrp="1"/>
          </p:cNvSpPr>
          <p:nvPr>
            <p:custDataLst>
              <p:tags r:id="rId11"/>
            </p:custDataLst>
          </p:nvPr>
        </p:nvSpPr>
        <p:spPr bwMode="gray">
          <a:xfrm>
            <a:off x="1101725" y="4656138"/>
            <a:ext cx="1920875"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9478EEBF-77C7-47B7-AB33-CDAFE080B60D}" type="datetime'Comm''unic''atio''''n ''''''''ser''vi''''c''''e''''s'">
              <a:rPr lang="en-US" altLang="en-US" sz="1400" smtClean="0"/>
              <a:pPr/>
              <a:t>Communication services</a:t>
            </a:fld>
            <a:endParaRPr lang="en-US" sz="1400" dirty="0">
              <a:sym typeface="+mn-lt"/>
            </a:endParaRPr>
          </a:p>
        </p:txBody>
      </p:sp>
      <p:sp>
        <p:nvSpPr>
          <p:cNvPr id="23" name="Text Placeholder 3">
            <a:extLst>
              <a:ext uri="{FF2B5EF4-FFF2-40B4-BE49-F238E27FC236}">
                <a16:creationId xmlns:a16="http://schemas.microsoft.com/office/drawing/2014/main" id="{4CD3010C-E5A2-43E2-8B4F-89481336B386}"/>
              </a:ext>
            </a:extLst>
          </p:cNvPr>
          <p:cNvSpPr>
            <a:spLocks noGrp="1"/>
          </p:cNvSpPr>
          <p:nvPr>
            <p:custDataLst>
              <p:tags r:id="rId12"/>
            </p:custDataLst>
          </p:nvPr>
        </p:nvSpPr>
        <p:spPr bwMode="gray">
          <a:xfrm>
            <a:off x="2201863" y="4005263"/>
            <a:ext cx="8207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FAD4B3FF-269D-4BC8-84C5-2954BD16D28D}" type="datetime'''''''''Ind''''''''''''us''t''''''r''''i''a''''''l''''''s'''''">
              <a:rPr lang="en-US" altLang="en-US" sz="1400" smtClean="0"/>
              <a:pPr/>
              <a:t>Industrials</a:t>
            </a:fld>
            <a:endParaRPr lang="en-US" sz="1400" dirty="0">
              <a:sym typeface="+mn-lt"/>
            </a:endParaRPr>
          </a:p>
        </p:txBody>
      </p:sp>
      <p:sp>
        <p:nvSpPr>
          <p:cNvPr id="27" name="Text Placeholder 3">
            <a:extLst>
              <a:ext uri="{FF2B5EF4-FFF2-40B4-BE49-F238E27FC236}">
                <a16:creationId xmlns:a16="http://schemas.microsoft.com/office/drawing/2014/main" id="{784A603D-DAEE-434D-B8BE-2C00D5ED501D}"/>
              </a:ext>
            </a:extLst>
          </p:cNvPr>
          <p:cNvSpPr>
            <a:spLocks noGrp="1"/>
          </p:cNvSpPr>
          <p:nvPr>
            <p:custDataLst>
              <p:tags r:id="rId13"/>
            </p:custDataLst>
          </p:nvPr>
        </p:nvSpPr>
        <p:spPr bwMode="gray">
          <a:xfrm>
            <a:off x="2487613" y="5305425"/>
            <a:ext cx="53498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CC534957-6914-448A-AD0F-C33E5426FF6B}" type="datetime'''''''''''E''''''''''''''''''n''''''''er''''''''''g''''''y'">
              <a:rPr lang="en-US" altLang="en-US" sz="1400" smtClean="0"/>
              <a:pPr/>
              <a:t>Energy</a:t>
            </a:fld>
            <a:endParaRPr lang="en-US" sz="1400" dirty="0">
              <a:sym typeface="+mn-lt"/>
            </a:endParaRPr>
          </a:p>
        </p:txBody>
      </p:sp>
      <p:sp>
        <p:nvSpPr>
          <p:cNvPr id="28" name="Text Placeholder 3">
            <a:extLst>
              <a:ext uri="{FF2B5EF4-FFF2-40B4-BE49-F238E27FC236}">
                <a16:creationId xmlns:a16="http://schemas.microsoft.com/office/drawing/2014/main" id="{FD54B020-EDF1-402C-93AA-00C643F575CB}"/>
              </a:ext>
            </a:extLst>
          </p:cNvPr>
          <p:cNvSpPr>
            <a:spLocks noGrp="1"/>
          </p:cNvSpPr>
          <p:nvPr>
            <p:custDataLst>
              <p:tags r:id="rId14"/>
            </p:custDataLst>
          </p:nvPr>
        </p:nvSpPr>
        <p:spPr bwMode="gray">
          <a:xfrm>
            <a:off x="2235200" y="5629275"/>
            <a:ext cx="78740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D77D612E-CD33-4BD8-9E2D-03191BA41173}" type="datetime'''Fi''''''nan''''''''cia''l''''''''''''''''''''s'''''''''">
              <a:rPr lang="en-US" altLang="en-US" sz="1400" smtClean="0"/>
              <a:pPr/>
              <a:t>Financials</a:t>
            </a:fld>
            <a:endParaRPr lang="en-US" sz="1400" dirty="0">
              <a:sym typeface="+mn-lt"/>
            </a:endParaRPr>
          </a:p>
        </p:txBody>
      </p:sp>
      <p:sp>
        <p:nvSpPr>
          <p:cNvPr id="67" name="Text Placeholder 3">
            <a:extLst>
              <a:ext uri="{FF2B5EF4-FFF2-40B4-BE49-F238E27FC236}">
                <a16:creationId xmlns:a16="http://schemas.microsoft.com/office/drawing/2014/main" id="{1100FD1A-6ED5-4533-8423-AF2114B003EA}"/>
              </a:ext>
            </a:extLst>
          </p:cNvPr>
          <p:cNvSpPr>
            <a:spLocks noGrp="1"/>
          </p:cNvSpPr>
          <p:nvPr>
            <p:custDataLst>
              <p:tags r:id="rId15"/>
            </p:custDataLst>
          </p:nvPr>
        </p:nvSpPr>
        <p:spPr bwMode="gray">
          <a:xfrm>
            <a:off x="2692400" y="5954713"/>
            <a:ext cx="33020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31AC1B4C-C1D6-4C2A-AC80-9C6054773A40}" type="datetime'''''''m''''''''''''''''''''a''''''x'''">
              <a:rPr lang="en-US" altLang="en-US" sz="1400" smtClean="0"/>
              <a:pPr/>
              <a:t>max</a:t>
            </a:fld>
            <a:endParaRPr lang="en-US" sz="1400" dirty="0">
              <a:sym typeface="+mn-lt"/>
            </a:endParaRPr>
          </a:p>
        </p:txBody>
      </p:sp>
      <p:sp>
        <p:nvSpPr>
          <p:cNvPr id="69" name="Text Placeholder 3">
            <a:extLst>
              <a:ext uri="{FF2B5EF4-FFF2-40B4-BE49-F238E27FC236}">
                <a16:creationId xmlns:a16="http://schemas.microsoft.com/office/drawing/2014/main" id="{91EE8EC2-F284-4A0F-9E54-B2D0143A2530}"/>
              </a:ext>
            </a:extLst>
          </p:cNvPr>
          <p:cNvSpPr>
            <a:spLocks noGrp="1"/>
          </p:cNvSpPr>
          <p:nvPr>
            <p:custDataLst>
              <p:tags r:id="rId16"/>
            </p:custDataLst>
          </p:nvPr>
        </p:nvSpPr>
        <p:spPr bwMode="gray">
          <a:xfrm>
            <a:off x="2727325" y="6278563"/>
            <a:ext cx="295275"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8F07B63C-A054-44F0-AA71-E5794DA8631B}" type="datetime'''''m''''''''''''''''''''''''''''''''''''''''''''i''''n'''''">
              <a:rPr lang="en-US" altLang="en-US" sz="1400" smtClean="0"/>
              <a:pPr/>
              <a:t>min</a:t>
            </a:fld>
            <a:endParaRPr lang="en-US" sz="1400" dirty="0">
              <a:sym typeface="+mn-lt"/>
            </a:endParaRPr>
          </a:p>
        </p:txBody>
      </p:sp>
      <p:sp>
        <p:nvSpPr>
          <p:cNvPr id="46" name="ee4pHeader1">
            <a:extLst>
              <a:ext uri="{FF2B5EF4-FFF2-40B4-BE49-F238E27FC236}">
                <a16:creationId xmlns:a16="http://schemas.microsoft.com/office/drawing/2014/main" id="{DF549B9F-57DB-4315-B94D-6DD7BBE99E80}"/>
              </a:ext>
            </a:extLst>
          </p:cNvPr>
          <p:cNvSpPr txBox="1"/>
          <p:nvPr/>
        </p:nvSpPr>
        <p:spPr>
          <a:xfrm>
            <a:off x="372547" y="1569853"/>
            <a:ext cx="4995640" cy="658368"/>
          </a:xfrm>
          <a:prstGeom prst="rect">
            <a:avLst/>
          </a:prstGeom>
          <a:noFill/>
          <a:ln w="9525" cap="rnd" cmpd="sng" algn="ctr">
            <a:noFill/>
            <a:prstDash val="solid"/>
            <a:round/>
            <a:headEnd type="none" w="med" len="med"/>
            <a:tailEnd type="none" w="med" len="med"/>
          </a:ln>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txBody>
          <a:bodyPr wrap="square" lIns="0" tIns="0" rIns="0" bIns="0" rtlCol="0" anchor="b" anchorCtr="0">
            <a:noAutofit/>
          </a:bodyPr>
          <a:lstStyle/>
          <a:p>
            <a:pPr marL="0" lvl="3"/>
            <a:r>
              <a:rPr lang="en-US" sz="2000" dirty="0">
                <a:solidFill>
                  <a:schemeClr val="tx2"/>
                </a:solidFill>
              </a:rPr>
              <a:t>No sector created more value than FMCG for the 10 years through 2016 …</a:t>
            </a:r>
          </a:p>
          <a:p>
            <a:pPr marL="0" lvl="3"/>
            <a:endParaRPr lang="en-US" sz="600" dirty="0">
              <a:solidFill>
                <a:srgbClr val="6E6F73"/>
              </a:solidFill>
            </a:endParaRPr>
          </a:p>
          <a:p>
            <a:pPr marL="0" lvl="3"/>
            <a:r>
              <a:rPr lang="en-US" sz="1600" dirty="0">
                <a:solidFill>
                  <a:srgbClr val="6E6F73"/>
                </a:solidFill>
              </a:rPr>
              <a:t>12/31/2006 – 12/31/2016</a:t>
            </a:r>
          </a:p>
        </p:txBody>
      </p:sp>
      <p:sp>
        <p:nvSpPr>
          <p:cNvPr id="47" name="ee4pHeader2">
            <a:extLst>
              <a:ext uri="{FF2B5EF4-FFF2-40B4-BE49-F238E27FC236}">
                <a16:creationId xmlns:a16="http://schemas.microsoft.com/office/drawing/2014/main" id="{DD6E9BBA-C111-4643-B9BA-43F0B6EAA982}"/>
              </a:ext>
            </a:extLst>
          </p:cNvPr>
          <p:cNvSpPr txBox="1"/>
          <p:nvPr/>
        </p:nvSpPr>
        <p:spPr>
          <a:xfrm>
            <a:off x="6567560" y="1569853"/>
            <a:ext cx="4995640" cy="658368"/>
          </a:xfrm>
          <a:prstGeom prst="rect">
            <a:avLst/>
          </a:prstGeom>
          <a:noFill/>
          <a:ln w="9525" cap="rnd" cmpd="sng" algn="ctr">
            <a:noFill/>
            <a:prstDash val="solid"/>
            <a:round/>
            <a:headEnd type="none" w="med" len="med"/>
            <a:tailEnd type="none" w="med" len="med"/>
          </a:ln>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txBody>
          <a:bodyPr wrap="square" lIns="0" tIns="0" rIns="0" bIns="0" rtlCol="0" anchor="b" anchorCtr="0">
            <a:noAutofit/>
          </a:bodyPr>
          <a:lstStyle/>
          <a:p>
            <a:pPr marL="0" lvl="3"/>
            <a:r>
              <a:rPr lang="en-US" sz="2000" dirty="0">
                <a:solidFill>
                  <a:schemeClr val="tx2"/>
                </a:solidFill>
              </a:rPr>
              <a:t>… but relative value creation has lagged since 2017, with FMCG dropping to #7 / 10</a:t>
            </a:r>
          </a:p>
          <a:p>
            <a:pPr marL="0" lvl="3"/>
            <a:endParaRPr lang="en-US" sz="600" dirty="0">
              <a:solidFill>
                <a:srgbClr val="6E6F73"/>
              </a:solidFill>
            </a:endParaRPr>
          </a:p>
          <a:p>
            <a:pPr marL="0" lvl="3"/>
            <a:r>
              <a:rPr lang="en-US" sz="1600" dirty="0">
                <a:solidFill>
                  <a:srgbClr val="6E6F73"/>
                </a:solidFill>
              </a:rPr>
              <a:t>12/31/2016 – 12/31/2019</a:t>
            </a:r>
          </a:p>
        </p:txBody>
      </p:sp>
      <p:graphicFrame>
        <p:nvGraphicFramePr>
          <p:cNvPr id="53" name="Chart 52">
            <a:extLst>
              <a:ext uri="{FF2B5EF4-FFF2-40B4-BE49-F238E27FC236}">
                <a16:creationId xmlns:a16="http://schemas.microsoft.com/office/drawing/2014/main" id="{41415FAD-1A8D-458A-A9C2-0678D4D11BE7}"/>
              </a:ext>
            </a:extLst>
          </p:cNvPr>
          <p:cNvGraphicFramePr/>
          <p:nvPr>
            <p:custDataLst>
              <p:tags r:id="rId17"/>
            </p:custDataLst>
            <p:extLst>
              <p:ext uri="{D42A27DB-BD31-4B8C-83A1-F6EECF244321}">
                <p14:modId xmlns:p14="http://schemas.microsoft.com/office/powerpoint/2010/main" val="4118093966"/>
              </p:ext>
            </p:extLst>
          </p:nvPr>
        </p:nvGraphicFramePr>
        <p:xfrm>
          <a:off x="9132888" y="2579688"/>
          <a:ext cx="2805112" cy="4062412"/>
        </p:xfrm>
        <a:graphic>
          <a:graphicData uri="http://schemas.openxmlformats.org/drawingml/2006/chart">
            <c:chart xmlns:c="http://schemas.openxmlformats.org/drawingml/2006/chart" xmlns:r="http://schemas.openxmlformats.org/officeDocument/2006/relationships" r:id="rId35"/>
          </a:graphicData>
        </a:graphic>
      </p:graphicFrame>
      <p:sp>
        <p:nvSpPr>
          <p:cNvPr id="61" name="Text Placeholder 3">
            <a:extLst>
              <a:ext uri="{FF2B5EF4-FFF2-40B4-BE49-F238E27FC236}">
                <a16:creationId xmlns:a16="http://schemas.microsoft.com/office/drawing/2014/main" id="{10A53A66-D68F-46B5-840E-E4A487C3F916}"/>
              </a:ext>
            </a:extLst>
          </p:cNvPr>
          <p:cNvSpPr>
            <a:spLocks noGrp="1"/>
          </p:cNvSpPr>
          <p:nvPr>
            <p:custDataLst>
              <p:tags r:id="rId18"/>
            </p:custDataLst>
          </p:nvPr>
        </p:nvSpPr>
        <p:spPr bwMode="gray">
          <a:xfrm>
            <a:off x="8199438" y="4330700"/>
            <a:ext cx="8207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040BD675-0FDF-412C-ABA4-812BBF61419E}" type="datetime'''In''du''s''''''t''r''''''i''al''''''''''''''''''''s'''''''">
              <a:rPr lang="en-US" altLang="en-US" sz="1400" smtClean="0"/>
              <a:pPr/>
              <a:t>Industrials</a:t>
            </a:fld>
            <a:endParaRPr lang="en-US" sz="1400" dirty="0">
              <a:sym typeface="+mn-lt"/>
            </a:endParaRPr>
          </a:p>
        </p:txBody>
      </p:sp>
      <p:sp>
        <p:nvSpPr>
          <p:cNvPr id="64" name="Text Placeholder 3">
            <a:extLst>
              <a:ext uri="{FF2B5EF4-FFF2-40B4-BE49-F238E27FC236}">
                <a16:creationId xmlns:a16="http://schemas.microsoft.com/office/drawing/2014/main" id="{2297753E-7A28-4C4E-A527-BE9F0857148D}"/>
              </a:ext>
            </a:extLst>
          </p:cNvPr>
          <p:cNvSpPr>
            <a:spLocks noGrp="1"/>
          </p:cNvSpPr>
          <p:nvPr>
            <p:custDataLst>
              <p:tags r:id="rId19"/>
            </p:custDataLst>
          </p:nvPr>
        </p:nvSpPr>
        <p:spPr bwMode="gray">
          <a:xfrm>
            <a:off x="8296275" y="4979988"/>
            <a:ext cx="72390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050949F3-F069-41E6-8B68-EE3DFB182E53}" type="datetime'''M''''at''''''''''''er''''''''''''ia''l''''''s'''''''''''">
              <a:rPr lang="en-US" altLang="en-US" sz="1400" smtClean="0"/>
              <a:pPr/>
              <a:t>Materials</a:t>
            </a:fld>
            <a:endParaRPr lang="en-US" sz="1400" dirty="0">
              <a:sym typeface="+mn-lt"/>
            </a:endParaRPr>
          </a:p>
        </p:txBody>
      </p:sp>
      <p:sp>
        <p:nvSpPr>
          <p:cNvPr id="59" name="Text Placeholder 3">
            <a:extLst>
              <a:ext uri="{FF2B5EF4-FFF2-40B4-BE49-F238E27FC236}">
                <a16:creationId xmlns:a16="http://schemas.microsoft.com/office/drawing/2014/main" id="{7425084D-BC5E-4333-BC67-E067D10E11D3}"/>
              </a:ext>
            </a:extLst>
          </p:cNvPr>
          <p:cNvSpPr>
            <a:spLocks noGrp="1"/>
          </p:cNvSpPr>
          <p:nvPr>
            <p:custDataLst>
              <p:tags r:id="rId20"/>
            </p:custDataLst>
          </p:nvPr>
        </p:nvSpPr>
        <p:spPr bwMode="gray">
          <a:xfrm>
            <a:off x="7000875" y="4656138"/>
            <a:ext cx="201930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0D7CF770-8060-4922-BEC7-0AA4EB645CE3}" type="datetime'''''Consu''''me''r ''''stapl''''''e''s ''''''''(FMC''''''G)'">
              <a:rPr lang="en-US" altLang="en-US" sz="1400" smtClean="0"/>
              <a:pPr/>
              <a:t>Consumer staples (FMCG)</a:t>
            </a:fld>
            <a:endParaRPr lang="en-US" sz="1400" dirty="0">
              <a:sym typeface="+mn-lt"/>
            </a:endParaRPr>
          </a:p>
        </p:txBody>
      </p:sp>
      <p:sp>
        <p:nvSpPr>
          <p:cNvPr id="58" name="Text Placeholder 3">
            <a:extLst>
              <a:ext uri="{FF2B5EF4-FFF2-40B4-BE49-F238E27FC236}">
                <a16:creationId xmlns:a16="http://schemas.microsoft.com/office/drawing/2014/main" id="{7815CD5E-EB37-4E1D-B81A-94E44197660B}"/>
              </a:ext>
            </a:extLst>
          </p:cNvPr>
          <p:cNvSpPr>
            <a:spLocks noGrp="1"/>
          </p:cNvSpPr>
          <p:nvPr>
            <p:custDataLst>
              <p:tags r:id="rId21"/>
            </p:custDataLst>
          </p:nvPr>
        </p:nvSpPr>
        <p:spPr bwMode="gray">
          <a:xfrm>
            <a:off x="8867775" y="2706688"/>
            <a:ext cx="15240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D5B2A7D6-6B25-4F1C-A504-D9BE5A63118C}" type="datetime'''''''''''''''''I''''''''''''''''''''''''''''''''''T'''''''">
              <a:rPr lang="en-US" altLang="en-US" sz="1400" smtClean="0"/>
              <a:pPr/>
              <a:t>IT</a:t>
            </a:fld>
            <a:endParaRPr lang="en-US" sz="1400" dirty="0">
              <a:sym typeface="+mn-lt"/>
            </a:endParaRPr>
          </a:p>
        </p:txBody>
      </p:sp>
      <p:sp>
        <p:nvSpPr>
          <p:cNvPr id="62" name="Text Placeholder 3">
            <a:extLst>
              <a:ext uri="{FF2B5EF4-FFF2-40B4-BE49-F238E27FC236}">
                <a16:creationId xmlns:a16="http://schemas.microsoft.com/office/drawing/2014/main" id="{642D5EE5-793A-4092-9F29-B2746CE47E49}"/>
              </a:ext>
            </a:extLst>
          </p:cNvPr>
          <p:cNvSpPr>
            <a:spLocks noGrp="1"/>
          </p:cNvSpPr>
          <p:nvPr>
            <p:custDataLst>
              <p:tags r:id="rId22"/>
            </p:custDataLst>
          </p:nvPr>
        </p:nvSpPr>
        <p:spPr bwMode="gray">
          <a:xfrm>
            <a:off x="8391525" y="3681413"/>
            <a:ext cx="62865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0C83AECA-E75F-4165-BBC4-B5F8149373B9}" type="datetime'Ut''i''''''''''''''''''lit''''''i''''''''''e''''s'''''''''''">
              <a:rPr lang="en-US" altLang="en-US" sz="1400" smtClean="0"/>
              <a:pPr/>
              <a:t>Utilities</a:t>
            </a:fld>
            <a:endParaRPr lang="en-US" sz="1400" dirty="0">
              <a:sym typeface="+mn-lt"/>
            </a:endParaRPr>
          </a:p>
        </p:txBody>
      </p:sp>
      <p:sp>
        <p:nvSpPr>
          <p:cNvPr id="60" name="Text Placeholder 3">
            <a:extLst>
              <a:ext uri="{FF2B5EF4-FFF2-40B4-BE49-F238E27FC236}">
                <a16:creationId xmlns:a16="http://schemas.microsoft.com/office/drawing/2014/main" id="{6F9D7B7D-37EC-4D4E-BC75-5FAE2FDB501A}"/>
              </a:ext>
            </a:extLst>
          </p:cNvPr>
          <p:cNvSpPr>
            <a:spLocks noGrp="1"/>
          </p:cNvSpPr>
          <p:nvPr>
            <p:custDataLst>
              <p:tags r:id="rId23"/>
            </p:custDataLst>
          </p:nvPr>
        </p:nvSpPr>
        <p:spPr bwMode="gray">
          <a:xfrm>
            <a:off x="8093075" y="3355975"/>
            <a:ext cx="92710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700DF1A7-06C1-419E-B030-411E68F828DE}" type="datetime'''''H''''''eal''t''''h c''''''''''''a''''''''''''re'''''''">
              <a:rPr lang="en-US" altLang="en-US" sz="1400" smtClean="0"/>
              <a:pPr/>
              <a:t>Health care</a:t>
            </a:fld>
            <a:endParaRPr lang="en-US" sz="1400" dirty="0">
              <a:sym typeface="+mn-lt"/>
            </a:endParaRPr>
          </a:p>
        </p:txBody>
      </p:sp>
      <p:sp>
        <p:nvSpPr>
          <p:cNvPr id="57" name="Text Placeholder 3">
            <a:extLst>
              <a:ext uri="{FF2B5EF4-FFF2-40B4-BE49-F238E27FC236}">
                <a16:creationId xmlns:a16="http://schemas.microsoft.com/office/drawing/2014/main" id="{3FF74542-3BA0-42EE-96AD-2E28D695106C}"/>
              </a:ext>
            </a:extLst>
          </p:cNvPr>
          <p:cNvSpPr>
            <a:spLocks noGrp="1"/>
          </p:cNvSpPr>
          <p:nvPr>
            <p:custDataLst>
              <p:tags r:id="rId24"/>
            </p:custDataLst>
          </p:nvPr>
        </p:nvSpPr>
        <p:spPr bwMode="gray">
          <a:xfrm>
            <a:off x="7146925" y="3032125"/>
            <a:ext cx="187325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05F53E65-7DA3-4D38-A970-9E5DEF615C56}" type="datetime'''Con''''''''s''''u''m''er ''disc''re''''''ti''o''n''a''r''y'">
              <a:rPr lang="en-US" altLang="en-US" sz="1400" smtClean="0"/>
              <a:pPr/>
              <a:t>Consumer discretionary</a:t>
            </a:fld>
            <a:endParaRPr lang="en-US" sz="1400" dirty="0">
              <a:sym typeface="+mn-lt"/>
            </a:endParaRPr>
          </a:p>
        </p:txBody>
      </p:sp>
      <p:sp>
        <p:nvSpPr>
          <p:cNvPr id="63" name="Text Placeholder 3">
            <a:extLst>
              <a:ext uri="{FF2B5EF4-FFF2-40B4-BE49-F238E27FC236}">
                <a16:creationId xmlns:a16="http://schemas.microsoft.com/office/drawing/2014/main" id="{811573B3-0B9E-4BD1-B44C-194F97E47718}"/>
              </a:ext>
            </a:extLst>
          </p:cNvPr>
          <p:cNvSpPr>
            <a:spLocks noGrp="1"/>
          </p:cNvSpPr>
          <p:nvPr>
            <p:custDataLst>
              <p:tags r:id="rId25"/>
            </p:custDataLst>
          </p:nvPr>
        </p:nvSpPr>
        <p:spPr bwMode="gray">
          <a:xfrm>
            <a:off x="8232775" y="4005263"/>
            <a:ext cx="78740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192E3E1B-1499-4B92-8D19-DFBC2D4DFE8B}" type="datetime'F''in''''''''''''''anc''i''''''''''''a''''''ls'''''''''''''">
              <a:rPr lang="en-US" altLang="en-US" sz="1400" smtClean="0"/>
              <a:pPr/>
              <a:t>Financials</a:t>
            </a:fld>
            <a:endParaRPr lang="en-US" sz="1400" dirty="0">
              <a:sym typeface="+mn-lt"/>
            </a:endParaRPr>
          </a:p>
        </p:txBody>
      </p:sp>
      <p:sp>
        <p:nvSpPr>
          <p:cNvPr id="65" name="Text Placeholder 3">
            <a:extLst>
              <a:ext uri="{FF2B5EF4-FFF2-40B4-BE49-F238E27FC236}">
                <a16:creationId xmlns:a16="http://schemas.microsoft.com/office/drawing/2014/main" id="{ABFC302E-2D08-4236-AEE0-A13DD8A6246E}"/>
              </a:ext>
            </a:extLst>
          </p:cNvPr>
          <p:cNvSpPr>
            <a:spLocks noGrp="1"/>
          </p:cNvSpPr>
          <p:nvPr>
            <p:custDataLst>
              <p:tags r:id="rId26"/>
            </p:custDataLst>
          </p:nvPr>
        </p:nvSpPr>
        <p:spPr bwMode="gray">
          <a:xfrm>
            <a:off x="7099300" y="5305425"/>
            <a:ext cx="1920875"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741E3334-22C0-43CA-8FB1-5CDDC0B79531}" type="datetime'''C''ommu''''ni''c''at''ion'''' ''''''''''serv''ice''s'">
              <a:rPr lang="en-US" altLang="en-US" sz="1400" smtClean="0"/>
              <a:pPr/>
              <a:t>Communication services</a:t>
            </a:fld>
            <a:endParaRPr lang="en-US" sz="1400" dirty="0">
              <a:sym typeface="+mn-lt"/>
            </a:endParaRPr>
          </a:p>
        </p:txBody>
      </p:sp>
      <p:sp>
        <p:nvSpPr>
          <p:cNvPr id="66" name="Text Placeholder 3">
            <a:extLst>
              <a:ext uri="{FF2B5EF4-FFF2-40B4-BE49-F238E27FC236}">
                <a16:creationId xmlns:a16="http://schemas.microsoft.com/office/drawing/2014/main" id="{6C62B904-3BD4-41F8-B8E6-DC05B642A878}"/>
              </a:ext>
            </a:extLst>
          </p:cNvPr>
          <p:cNvSpPr>
            <a:spLocks noGrp="1"/>
          </p:cNvSpPr>
          <p:nvPr>
            <p:custDataLst>
              <p:tags r:id="rId27"/>
            </p:custDataLst>
          </p:nvPr>
        </p:nvSpPr>
        <p:spPr bwMode="gray">
          <a:xfrm>
            <a:off x="8485188" y="5629275"/>
            <a:ext cx="53498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0AA32803-5129-436B-AD4F-481BBB4A7A6B}" type="datetime'E''''''''''''''''ne''''''''r''''''''''''''''''''''g''y'''">
              <a:rPr lang="en-US" altLang="en-US" sz="1400" smtClean="0"/>
              <a:pPr/>
              <a:t>Energy</a:t>
            </a:fld>
            <a:endParaRPr lang="en-US" sz="1400" dirty="0">
              <a:sym typeface="+mn-lt"/>
            </a:endParaRPr>
          </a:p>
        </p:txBody>
      </p:sp>
      <p:sp>
        <p:nvSpPr>
          <p:cNvPr id="80" name="Text Placeholder 3">
            <a:extLst>
              <a:ext uri="{FF2B5EF4-FFF2-40B4-BE49-F238E27FC236}">
                <a16:creationId xmlns:a16="http://schemas.microsoft.com/office/drawing/2014/main" id="{03A97417-FBA1-45AC-BDD8-9898DB1864AD}"/>
              </a:ext>
            </a:extLst>
          </p:cNvPr>
          <p:cNvSpPr>
            <a:spLocks noGrp="1"/>
          </p:cNvSpPr>
          <p:nvPr>
            <p:custDataLst>
              <p:tags r:id="rId28"/>
            </p:custDataLst>
          </p:nvPr>
        </p:nvSpPr>
        <p:spPr bwMode="gray">
          <a:xfrm>
            <a:off x="8689975" y="6278563"/>
            <a:ext cx="33020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5368E2F1-0B63-4C4F-BA6B-A270D07CFFA0}" type="datetime'm''''''''''''''''''''''''''''''a''''''x'''''''''''">
              <a:rPr lang="en-US" altLang="en-US" sz="1400" smtClean="0"/>
              <a:pPr/>
              <a:t>max</a:t>
            </a:fld>
            <a:endParaRPr lang="en-US" sz="1400" dirty="0">
              <a:sym typeface="+mn-lt"/>
            </a:endParaRPr>
          </a:p>
        </p:txBody>
      </p:sp>
      <p:sp>
        <p:nvSpPr>
          <p:cNvPr id="78" name="Text Placeholder 3">
            <a:extLst>
              <a:ext uri="{FF2B5EF4-FFF2-40B4-BE49-F238E27FC236}">
                <a16:creationId xmlns:a16="http://schemas.microsoft.com/office/drawing/2014/main" id="{40735510-B2FF-471F-98F1-8988CA3B7B52}"/>
              </a:ext>
            </a:extLst>
          </p:cNvPr>
          <p:cNvSpPr>
            <a:spLocks noGrp="1"/>
          </p:cNvSpPr>
          <p:nvPr>
            <p:custDataLst>
              <p:tags r:id="rId29"/>
            </p:custDataLst>
          </p:nvPr>
        </p:nvSpPr>
        <p:spPr bwMode="gray">
          <a:xfrm>
            <a:off x="8724900" y="5954713"/>
            <a:ext cx="295275"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FABBBA48-77EA-405F-BF02-A342B8DC6DB1}" type="datetime'''m''''''''i''''''''''n'''''''''''''''''''''''''''''''">
              <a:rPr lang="en-US" altLang="en-US" sz="1400" smtClean="0"/>
              <a:pPr/>
              <a:t>min</a:t>
            </a:fld>
            <a:endParaRPr lang="en-US" sz="1400" dirty="0">
              <a:sym typeface="+mn-lt"/>
            </a:endParaRPr>
          </a:p>
        </p:txBody>
      </p:sp>
      <p:sp>
        <p:nvSpPr>
          <p:cNvPr id="86" name="Rectangle 85">
            <a:extLst>
              <a:ext uri="{FF2B5EF4-FFF2-40B4-BE49-F238E27FC236}">
                <a16:creationId xmlns:a16="http://schemas.microsoft.com/office/drawing/2014/main" id="{C5A31D5F-13D5-4262-8246-B944FA8E0C5D}"/>
              </a:ext>
            </a:extLst>
          </p:cNvPr>
          <p:cNvSpPr/>
          <p:nvPr/>
        </p:nvSpPr>
        <p:spPr>
          <a:xfrm>
            <a:off x="328157" y="5944837"/>
            <a:ext cx="11689400" cy="614243"/>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cxnSp>
        <p:nvCxnSpPr>
          <p:cNvPr id="103" name="Straight Arrow Connector 102">
            <a:extLst>
              <a:ext uri="{FF2B5EF4-FFF2-40B4-BE49-F238E27FC236}">
                <a16:creationId xmlns:a16="http://schemas.microsoft.com/office/drawing/2014/main" id="{FB485990-9A13-4E18-9414-482DB28FF8C4}"/>
              </a:ext>
            </a:extLst>
          </p:cNvPr>
          <p:cNvCxnSpPr>
            <a:cxnSpLocks/>
          </p:cNvCxnSpPr>
          <p:nvPr/>
        </p:nvCxnSpPr>
        <p:spPr>
          <a:xfrm>
            <a:off x="5468197" y="3009027"/>
            <a:ext cx="1087299" cy="1555287"/>
          </a:xfrm>
          <a:prstGeom prst="straightConnector1">
            <a:avLst/>
          </a:prstGeom>
          <a:ln w="9525" cap="rnd" cmpd="sng" algn="ctr">
            <a:solidFill>
              <a:srgbClr val="29BA74"/>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13" name="Table 104">
            <a:extLst>
              <a:ext uri="{FF2B5EF4-FFF2-40B4-BE49-F238E27FC236}">
                <a16:creationId xmlns:a16="http://schemas.microsoft.com/office/drawing/2014/main" id="{A0792540-2F8C-4824-9587-14504A698F87}"/>
              </a:ext>
            </a:extLst>
          </p:cNvPr>
          <p:cNvGraphicFramePr>
            <a:graphicFrameLocks noGrp="1"/>
          </p:cNvGraphicFramePr>
          <p:nvPr/>
        </p:nvGraphicFramePr>
        <p:xfrm>
          <a:off x="6435957" y="2354582"/>
          <a:ext cx="668338" cy="3570138"/>
        </p:xfrm>
        <a:graphic>
          <a:graphicData uri="http://schemas.openxmlformats.org/drawingml/2006/table">
            <a:tbl>
              <a:tblPr>
                <a:tableStyleId>{2D5ABB26-0587-4C30-8999-92F81FD0307C}</a:tableStyleId>
              </a:tblPr>
              <a:tblGrid>
                <a:gridCol w="668338">
                  <a:extLst>
                    <a:ext uri="{9D8B030D-6E8A-4147-A177-3AD203B41FA5}">
                      <a16:colId xmlns:a16="http://schemas.microsoft.com/office/drawing/2014/main" val="1931230966"/>
                    </a:ext>
                  </a:extLst>
                </a:gridCol>
              </a:tblGrid>
              <a:tr h="324558">
                <a:tc>
                  <a:txBody>
                    <a:bodyPr/>
                    <a:lstStyle/>
                    <a:p>
                      <a:pPr algn="ctr"/>
                      <a:r>
                        <a:rPr lang="en-US" sz="1400" b="1" dirty="0"/>
                        <a:t>Rank</a:t>
                      </a:r>
                    </a:p>
                  </a:txBody>
                  <a:tcPr/>
                </a:tc>
                <a:extLst>
                  <a:ext uri="{0D108BD9-81ED-4DB2-BD59-A6C34878D82A}">
                    <a16:rowId xmlns:a16="http://schemas.microsoft.com/office/drawing/2014/main" val="3116011973"/>
                  </a:ext>
                </a:extLst>
              </a:tr>
              <a:tr h="324558">
                <a:tc>
                  <a:txBody>
                    <a:bodyPr/>
                    <a:lstStyle/>
                    <a:p>
                      <a:pPr algn="ctr"/>
                      <a:r>
                        <a:rPr lang="en-US" sz="1400" dirty="0"/>
                        <a:t>1</a:t>
                      </a:r>
                    </a:p>
                  </a:txBody>
                  <a:tcPr/>
                </a:tc>
                <a:extLst>
                  <a:ext uri="{0D108BD9-81ED-4DB2-BD59-A6C34878D82A}">
                    <a16:rowId xmlns:a16="http://schemas.microsoft.com/office/drawing/2014/main" val="1894838081"/>
                  </a:ext>
                </a:extLst>
              </a:tr>
              <a:tr h="324558">
                <a:tc>
                  <a:txBody>
                    <a:bodyPr/>
                    <a:lstStyle/>
                    <a:p>
                      <a:pPr algn="ctr"/>
                      <a:r>
                        <a:rPr lang="en-US" sz="1400" dirty="0"/>
                        <a:t>2</a:t>
                      </a:r>
                    </a:p>
                  </a:txBody>
                  <a:tcPr/>
                </a:tc>
                <a:extLst>
                  <a:ext uri="{0D108BD9-81ED-4DB2-BD59-A6C34878D82A}">
                    <a16:rowId xmlns:a16="http://schemas.microsoft.com/office/drawing/2014/main" val="112076111"/>
                  </a:ext>
                </a:extLst>
              </a:tr>
              <a:tr h="324558">
                <a:tc>
                  <a:txBody>
                    <a:bodyPr/>
                    <a:lstStyle/>
                    <a:p>
                      <a:pPr algn="ctr"/>
                      <a:r>
                        <a:rPr lang="en-US" sz="1400" dirty="0"/>
                        <a:t>3</a:t>
                      </a:r>
                    </a:p>
                  </a:txBody>
                  <a:tcPr/>
                </a:tc>
                <a:extLst>
                  <a:ext uri="{0D108BD9-81ED-4DB2-BD59-A6C34878D82A}">
                    <a16:rowId xmlns:a16="http://schemas.microsoft.com/office/drawing/2014/main" val="1958990690"/>
                  </a:ext>
                </a:extLst>
              </a:tr>
              <a:tr h="324558">
                <a:tc>
                  <a:txBody>
                    <a:bodyPr/>
                    <a:lstStyle/>
                    <a:p>
                      <a:pPr algn="ctr"/>
                      <a:r>
                        <a:rPr lang="en-US" sz="1400" dirty="0"/>
                        <a:t>4</a:t>
                      </a:r>
                    </a:p>
                  </a:txBody>
                  <a:tcPr/>
                </a:tc>
                <a:extLst>
                  <a:ext uri="{0D108BD9-81ED-4DB2-BD59-A6C34878D82A}">
                    <a16:rowId xmlns:a16="http://schemas.microsoft.com/office/drawing/2014/main" val="818982981"/>
                  </a:ext>
                </a:extLst>
              </a:tr>
              <a:tr h="324558">
                <a:tc>
                  <a:txBody>
                    <a:bodyPr/>
                    <a:lstStyle/>
                    <a:p>
                      <a:pPr algn="ctr"/>
                      <a:r>
                        <a:rPr lang="en-US" sz="1400" dirty="0"/>
                        <a:t>5</a:t>
                      </a:r>
                    </a:p>
                  </a:txBody>
                  <a:tcPr/>
                </a:tc>
                <a:extLst>
                  <a:ext uri="{0D108BD9-81ED-4DB2-BD59-A6C34878D82A}">
                    <a16:rowId xmlns:a16="http://schemas.microsoft.com/office/drawing/2014/main" val="2185282828"/>
                  </a:ext>
                </a:extLst>
              </a:tr>
              <a:tr h="324558">
                <a:tc>
                  <a:txBody>
                    <a:bodyPr/>
                    <a:lstStyle/>
                    <a:p>
                      <a:pPr algn="ctr"/>
                      <a:r>
                        <a:rPr lang="en-US" sz="1400" dirty="0"/>
                        <a:t>6</a:t>
                      </a:r>
                    </a:p>
                  </a:txBody>
                  <a:tcPr/>
                </a:tc>
                <a:extLst>
                  <a:ext uri="{0D108BD9-81ED-4DB2-BD59-A6C34878D82A}">
                    <a16:rowId xmlns:a16="http://schemas.microsoft.com/office/drawing/2014/main" val="1947440411"/>
                  </a:ext>
                </a:extLst>
              </a:tr>
              <a:tr h="324558">
                <a:tc>
                  <a:txBody>
                    <a:bodyPr/>
                    <a:lstStyle/>
                    <a:p>
                      <a:pPr algn="ctr"/>
                      <a:r>
                        <a:rPr lang="en-US" sz="1400" dirty="0"/>
                        <a:t>7</a:t>
                      </a:r>
                    </a:p>
                  </a:txBody>
                  <a:tcPr/>
                </a:tc>
                <a:extLst>
                  <a:ext uri="{0D108BD9-81ED-4DB2-BD59-A6C34878D82A}">
                    <a16:rowId xmlns:a16="http://schemas.microsoft.com/office/drawing/2014/main" val="2918086577"/>
                  </a:ext>
                </a:extLst>
              </a:tr>
              <a:tr h="324558">
                <a:tc>
                  <a:txBody>
                    <a:bodyPr/>
                    <a:lstStyle/>
                    <a:p>
                      <a:pPr algn="ctr"/>
                      <a:r>
                        <a:rPr lang="en-US" sz="1400" dirty="0"/>
                        <a:t>8</a:t>
                      </a:r>
                    </a:p>
                  </a:txBody>
                  <a:tcPr/>
                </a:tc>
                <a:extLst>
                  <a:ext uri="{0D108BD9-81ED-4DB2-BD59-A6C34878D82A}">
                    <a16:rowId xmlns:a16="http://schemas.microsoft.com/office/drawing/2014/main" val="2520318683"/>
                  </a:ext>
                </a:extLst>
              </a:tr>
              <a:tr h="324558">
                <a:tc>
                  <a:txBody>
                    <a:bodyPr/>
                    <a:lstStyle/>
                    <a:p>
                      <a:pPr algn="ctr"/>
                      <a:r>
                        <a:rPr lang="en-US" sz="1400" dirty="0"/>
                        <a:t>9</a:t>
                      </a:r>
                    </a:p>
                  </a:txBody>
                  <a:tcPr/>
                </a:tc>
                <a:extLst>
                  <a:ext uri="{0D108BD9-81ED-4DB2-BD59-A6C34878D82A}">
                    <a16:rowId xmlns:a16="http://schemas.microsoft.com/office/drawing/2014/main" val="387361495"/>
                  </a:ext>
                </a:extLst>
              </a:tr>
              <a:tr h="324558">
                <a:tc>
                  <a:txBody>
                    <a:bodyPr/>
                    <a:lstStyle/>
                    <a:p>
                      <a:pPr algn="ctr"/>
                      <a:r>
                        <a:rPr lang="en-US" sz="1400" dirty="0"/>
                        <a:t>10</a:t>
                      </a:r>
                    </a:p>
                  </a:txBody>
                  <a:tcPr/>
                </a:tc>
                <a:extLst>
                  <a:ext uri="{0D108BD9-81ED-4DB2-BD59-A6C34878D82A}">
                    <a16:rowId xmlns:a16="http://schemas.microsoft.com/office/drawing/2014/main" val="3655274558"/>
                  </a:ext>
                </a:extLst>
              </a:tr>
            </a:tbl>
          </a:graphicData>
        </a:graphic>
      </p:graphicFrame>
      <p:sp>
        <p:nvSpPr>
          <p:cNvPr id="117" name="BCG_FootNote_Box">
            <a:extLst>
              <a:ext uri="{FF2B5EF4-FFF2-40B4-BE49-F238E27FC236}">
                <a16:creationId xmlns:a16="http://schemas.microsoft.com/office/drawing/2014/main" id="{D1C0F0DD-9769-4F77-9ED2-5A00D126DB57}"/>
              </a:ext>
            </a:extLst>
          </p:cNvPr>
          <p:cNvSpPr txBox="1">
            <a:spLocks noChangeArrowheads="1"/>
          </p:cNvSpPr>
          <p:nvPr/>
        </p:nvSpPr>
        <p:spPr bwMode="auto">
          <a:xfrm>
            <a:off x="629999" y="6282941"/>
            <a:ext cx="10112141" cy="276999"/>
          </a:xfrm>
          <a:prstGeom prst="rect">
            <a:avLst/>
          </a:prstGeom>
          <a:noFill/>
          <a:ln w="12700">
            <a:noFill/>
            <a:miter lim="800000"/>
            <a:headEnd/>
            <a:tailEnd/>
          </a:ln>
        </p:spPr>
        <p:txBody>
          <a:bodyPr vert="horz" wrap="square" lIns="0" tIns="0" rIns="0" bIns="0" anchor="b" anchorCtr="0">
            <a:spAutoFit/>
          </a:bodyPr>
          <a:lstStyle/>
          <a:p>
            <a:pPr eaLnBrk="0" hangingPunct="0">
              <a:lnSpc>
                <a:spcPct val="90000"/>
              </a:lnSpc>
            </a:pPr>
            <a:r>
              <a:rPr lang="en-US" altLang="ko-KR" sz="1000" dirty="0">
                <a:solidFill>
                  <a:schemeClr val="bg1">
                    <a:lumMod val="50000"/>
                  </a:schemeClr>
                </a:solidFill>
                <a:latin typeface="Trebuchet MS" panose="020B0603020202020204" pitchFamily="34" charset="0"/>
                <a:ea typeface="Gulim" pitchFamily="34" charset="-127"/>
              </a:rPr>
              <a:t>Note: Indices represent S&amp;P 500 sector sub-indices.  Total returns calculated in USD, then compared to S&amp;P 500 index. S&amp;P 500 annual TSR was 6.95% from 12/31/2006-12/31/2016, and 15.27% for 12/31/2016-12/31-2019. Read index as, FMCG returned 46% more than the index from 2007-2016.    Source: </a:t>
            </a:r>
            <a:r>
              <a:rPr lang="en-US" sz="1000" dirty="0">
                <a:solidFill>
                  <a:schemeClr val="bg1">
                    <a:lumMod val="50000"/>
                  </a:schemeClr>
                </a:solidFill>
                <a:latin typeface="Trebuchet MS" panose="020B0603020202020204" pitchFamily="34" charset="0"/>
              </a:rPr>
              <a:t>S&amp;P Capital IQ</a:t>
            </a:r>
            <a:r>
              <a:rPr lang="en-US" altLang="ko-KR" sz="1000" dirty="0">
                <a:solidFill>
                  <a:schemeClr val="bg1">
                    <a:lumMod val="50000"/>
                  </a:schemeClr>
                </a:solidFill>
                <a:latin typeface="Trebuchet MS" panose="020B0603020202020204" pitchFamily="34" charset="0"/>
                <a:ea typeface="Gulim" pitchFamily="34" charset="-127"/>
              </a:rPr>
              <a:t>; BCG analysis</a:t>
            </a:r>
          </a:p>
        </p:txBody>
      </p:sp>
      <p:grpSp>
        <p:nvGrpSpPr>
          <p:cNvPr id="122" name="Group 121">
            <a:extLst>
              <a:ext uri="{FF2B5EF4-FFF2-40B4-BE49-F238E27FC236}">
                <a16:creationId xmlns:a16="http://schemas.microsoft.com/office/drawing/2014/main" id="{3170ACAF-BAC2-4E33-9654-51EAAB86817B}"/>
              </a:ext>
            </a:extLst>
          </p:cNvPr>
          <p:cNvGrpSpPr/>
          <p:nvPr/>
        </p:nvGrpSpPr>
        <p:grpSpPr>
          <a:xfrm>
            <a:off x="1001445" y="2349971"/>
            <a:ext cx="4537507" cy="307975"/>
            <a:chOff x="828820" y="1947366"/>
            <a:chExt cx="4537507" cy="307777"/>
          </a:xfrm>
        </p:grpSpPr>
        <p:sp>
          <p:nvSpPr>
            <p:cNvPr id="118" name="Rectangle 117">
              <a:extLst>
                <a:ext uri="{FF2B5EF4-FFF2-40B4-BE49-F238E27FC236}">
                  <a16:creationId xmlns:a16="http://schemas.microsoft.com/office/drawing/2014/main" id="{904D34F0-67E8-4EBD-B346-61470A6D3F50}"/>
                </a:ext>
              </a:extLst>
            </p:cNvPr>
            <p:cNvSpPr/>
            <p:nvPr/>
          </p:nvSpPr>
          <p:spPr>
            <a:xfrm>
              <a:off x="828820" y="1947366"/>
              <a:ext cx="2727180" cy="307777"/>
            </a:xfrm>
            <a:prstGeom prst="rect">
              <a:avLst/>
            </a:prstGeom>
          </p:spPr>
          <p:txBody>
            <a:bodyPr wrap="square">
              <a:spAutoFit/>
            </a:bodyPr>
            <a:lstStyle/>
            <a:p>
              <a:r>
                <a:rPr lang="en-US" sz="1400" b="1" dirty="0"/>
                <a:t>S&amp;P 500 sector index</a:t>
              </a:r>
              <a:endParaRPr lang="en-US" sz="1400" dirty="0"/>
            </a:p>
          </p:txBody>
        </p:sp>
        <p:sp>
          <p:nvSpPr>
            <p:cNvPr id="119" name="Rectangle 118">
              <a:extLst>
                <a:ext uri="{FF2B5EF4-FFF2-40B4-BE49-F238E27FC236}">
                  <a16:creationId xmlns:a16="http://schemas.microsoft.com/office/drawing/2014/main" id="{805704A1-A124-4802-B06E-B7938C25A34D}"/>
                </a:ext>
              </a:extLst>
            </p:cNvPr>
            <p:cNvSpPr/>
            <p:nvPr/>
          </p:nvSpPr>
          <p:spPr>
            <a:xfrm>
              <a:off x="2996591" y="1947366"/>
              <a:ext cx="2369736" cy="307579"/>
            </a:xfrm>
            <a:prstGeom prst="rect">
              <a:avLst/>
            </a:prstGeom>
          </p:spPr>
          <p:txBody>
            <a:bodyPr wrap="square">
              <a:spAutoFit/>
            </a:bodyPr>
            <a:lstStyle/>
            <a:p>
              <a:r>
                <a:rPr lang="en-US" sz="1400" b="1" dirty="0"/>
                <a:t>Annual TSR </a:t>
              </a:r>
              <a:r>
                <a:rPr lang="en-US" sz="800" b="1" dirty="0"/>
                <a:t>(index to S&amp;P 500 = 100)</a:t>
              </a:r>
              <a:endParaRPr lang="en-US" sz="800" dirty="0"/>
            </a:p>
          </p:txBody>
        </p:sp>
      </p:grpSp>
      <p:grpSp>
        <p:nvGrpSpPr>
          <p:cNvPr id="98" name="Group 97">
            <a:extLst>
              <a:ext uri="{FF2B5EF4-FFF2-40B4-BE49-F238E27FC236}">
                <a16:creationId xmlns:a16="http://schemas.microsoft.com/office/drawing/2014/main" id="{5436E04C-B538-4032-BA35-4D2B45D92DAD}"/>
              </a:ext>
            </a:extLst>
          </p:cNvPr>
          <p:cNvGrpSpPr/>
          <p:nvPr/>
        </p:nvGrpSpPr>
        <p:grpSpPr>
          <a:xfrm>
            <a:off x="7147491" y="2354208"/>
            <a:ext cx="4537507" cy="307975"/>
            <a:chOff x="828820" y="1947366"/>
            <a:chExt cx="4537507" cy="307777"/>
          </a:xfrm>
        </p:grpSpPr>
        <p:sp>
          <p:nvSpPr>
            <p:cNvPr id="99" name="Rectangle 98">
              <a:extLst>
                <a:ext uri="{FF2B5EF4-FFF2-40B4-BE49-F238E27FC236}">
                  <a16:creationId xmlns:a16="http://schemas.microsoft.com/office/drawing/2014/main" id="{E7F90C62-7C04-4F45-8E9F-C2648512F1B8}"/>
                </a:ext>
              </a:extLst>
            </p:cNvPr>
            <p:cNvSpPr/>
            <p:nvPr/>
          </p:nvSpPr>
          <p:spPr>
            <a:xfrm>
              <a:off x="828820" y="1947366"/>
              <a:ext cx="2727180" cy="307777"/>
            </a:xfrm>
            <a:prstGeom prst="rect">
              <a:avLst/>
            </a:prstGeom>
          </p:spPr>
          <p:txBody>
            <a:bodyPr wrap="square">
              <a:spAutoFit/>
            </a:bodyPr>
            <a:lstStyle/>
            <a:p>
              <a:r>
                <a:rPr lang="en-US" sz="1400" b="1" dirty="0"/>
                <a:t>S&amp;P 500 sector index</a:t>
              </a:r>
              <a:endParaRPr lang="en-US" sz="1400" dirty="0"/>
            </a:p>
          </p:txBody>
        </p:sp>
        <p:sp>
          <p:nvSpPr>
            <p:cNvPr id="100" name="Rectangle 99">
              <a:extLst>
                <a:ext uri="{FF2B5EF4-FFF2-40B4-BE49-F238E27FC236}">
                  <a16:creationId xmlns:a16="http://schemas.microsoft.com/office/drawing/2014/main" id="{8D10E3B0-B44B-4EE4-9324-02E238AB3C8E}"/>
                </a:ext>
              </a:extLst>
            </p:cNvPr>
            <p:cNvSpPr/>
            <p:nvPr/>
          </p:nvSpPr>
          <p:spPr>
            <a:xfrm>
              <a:off x="2996591" y="1947366"/>
              <a:ext cx="2369736" cy="307579"/>
            </a:xfrm>
            <a:prstGeom prst="rect">
              <a:avLst/>
            </a:prstGeom>
          </p:spPr>
          <p:txBody>
            <a:bodyPr wrap="square">
              <a:spAutoFit/>
            </a:bodyPr>
            <a:lstStyle/>
            <a:p>
              <a:r>
                <a:rPr lang="en-US" sz="1400" b="1" dirty="0"/>
                <a:t>Annual TSR </a:t>
              </a:r>
              <a:r>
                <a:rPr lang="en-US" sz="800" b="1" dirty="0"/>
                <a:t>(index to S&amp;P 500 = 100)</a:t>
              </a:r>
              <a:endParaRPr lang="en-US" sz="800" dirty="0"/>
            </a:p>
          </p:txBody>
        </p:sp>
      </p:grpSp>
      <p:sp>
        <p:nvSpPr>
          <p:cNvPr id="126" name="NavigationTriangle">
            <a:extLst>
              <a:ext uri="{FF2B5EF4-FFF2-40B4-BE49-F238E27FC236}">
                <a16:creationId xmlns:a16="http://schemas.microsoft.com/office/drawing/2014/main" id="{8A9EF7A3-79A3-4882-A4F6-02FEB14FD9A4}"/>
              </a:ext>
            </a:extLst>
          </p:cNvPr>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27" name="NavigationText">
            <a:extLst>
              <a:ext uri="{FF2B5EF4-FFF2-40B4-BE49-F238E27FC236}">
                <a16:creationId xmlns:a16="http://schemas.microsoft.com/office/drawing/2014/main" id="{A8BFBEB9-7D33-4A89-8C64-0D7FA6656226}"/>
              </a:ext>
            </a:extLst>
          </p:cNvPr>
          <p:cNvSpPr/>
          <p:nvPr/>
        </p:nvSpPr>
        <p:spPr>
          <a:xfrm>
            <a:off x="10049263" y="256093"/>
            <a:ext cx="1321797" cy="2580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 bIns="0" numCol="1" spcCol="0" rtlCol="0" fromWordArt="0" anchor="ctr" anchorCtr="0" forceAA="0" compatLnSpc="1">
            <a:prstTxWarp prst="textNoShape">
              <a:avLst/>
            </a:prstTxWarp>
            <a:noAutofit/>
          </a:bodyPr>
          <a:lstStyle/>
          <a:p>
            <a:pPr algn="r"/>
            <a:r>
              <a:rPr lang="en-US" sz="1000" dirty="0">
                <a:solidFill>
                  <a:schemeClr val="bg1">
                    <a:lumMod val="50000"/>
                  </a:schemeClr>
                </a:solidFill>
                <a:latin typeface="Trebuchet MS" panose="020B0603020202020204" pitchFamily="34" charset="0"/>
              </a:rPr>
              <a:t>Looking</a:t>
            </a:r>
            <a:br>
              <a:rPr lang="en-US" sz="1000" dirty="0">
                <a:solidFill>
                  <a:schemeClr val="bg1">
                    <a:lumMod val="50000"/>
                  </a:schemeClr>
                </a:solidFill>
                <a:latin typeface="Trebuchet MS" panose="020B0603020202020204" pitchFamily="34" charset="0"/>
              </a:rPr>
            </a:br>
            <a:r>
              <a:rPr lang="en-US" sz="1000" dirty="0">
                <a:solidFill>
                  <a:schemeClr val="bg1">
                    <a:lumMod val="50000"/>
                  </a:schemeClr>
                </a:solidFill>
                <a:latin typeface="Trebuchet MS" panose="020B0603020202020204" pitchFamily="34" charset="0"/>
              </a:rPr>
              <a:t>back</a:t>
            </a:r>
          </a:p>
        </p:txBody>
      </p:sp>
      <p:sp>
        <p:nvSpPr>
          <p:cNvPr id="128" name="NavigationIcon">
            <a:extLst>
              <a:ext uri="{FF2B5EF4-FFF2-40B4-BE49-F238E27FC236}">
                <a16:creationId xmlns:a16="http://schemas.microsoft.com/office/drawing/2014/main" id="{651BB3ED-138A-4E90-977B-48CC6370609A}"/>
              </a:ext>
            </a:extLst>
          </p:cNvPr>
          <p:cNvSpPr>
            <a:spLocks noChangeAspect="1"/>
          </p:cNvSpPr>
          <p:nvPr/>
        </p:nvSpPr>
        <p:spPr bwMode="auto">
          <a:xfrm>
            <a:off x="11684901" y="132877"/>
            <a:ext cx="377046" cy="365760"/>
          </a:xfrm>
          <a:custGeom>
            <a:avLst/>
            <a:gdLst>
              <a:gd name="connsiteX0" fmla="*/ 670405 w 1341917"/>
              <a:gd name="connsiteY0" fmla="*/ 874712 h 1301750"/>
              <a:gd name="connsiteX1" fmla="*/ 630717 w 1341917"/>
              <a:gd name="connsiteY1" fmla="*/ 915194 h 1301750"/>
              <a:gd name="connsiteX2" fmla="*/ 670405 w 1341917"/>
              <a:gd name="connsiteY2" fmla="*/ 955676 h 1301750"/>
              <a:gd name="connsiteX3" fmla="*/ 710093 w 1341917"/>
              <a:gd name="connsiteY3" fmla="*/ 915194 h 1301750"/>
              <a:gd name="connsiteX4" fmla="*/ 670405 w 1341917"/>
              <a:gd name="connsiteY4" fmla="*/ 874712 h 1301750"/>
              <a:gd name="connsiteX5" fmla="*/ 573436 w 1341917"/>
              <a:gd name="connsiteY5" fmla="*/ 827087 h 1301750"/>
              <a:gd name="connsiteX6" fmla="*/ 767373 w 1341917"/>
              <a:gd name="connsiteY6" fmla="*/ 827087 h 1301750"/>
              <a:gd name="connsiteX7" fmla="*/ 783117 w 1341917"/>
              <a:gd name="connsiteY7" fmla="*/ 842814 h 1301750"/>
              <a:gd name="connsiteX8" fmla="*/ 783117 w 1341917"/>
              <a:gd name="connsiteY8" fmla="*/ 1286023 h 1301750"/>
              <a:gd name="connsiteX9" fmla="*/ 767373 w 1341917"/>
              <a:gd name="connsiteY9" fmla="*/ 1301750 h 1301750"/>
              <a:gd name="connsiteX10" fmla="*/ 573436 w 1341917"/>
              <a:gd name="connsiteY10" fmla="*/ 1301750 h 1301750"/>
              <a:gd name="connsiteX11" fmla="*/ 557692 w 1341917"/>
              <a:gd name="connsiteY11" fmla="*/ 1286023 h 1301750"/>
              <a:gd name="connsiteX12" fmla="*/ 557692 w 1341917"/>
              <a:gd name="connsiteY12" fmla="*/ 842814 h 1301750"/>
              <a:gd name="connsiteX13" fmla="*/ 573436 w 1341917"/>
              <a:gd name="connsiteY13" fmla="*/ 827087 h 1301750"/>
              <a:gd name="connsiteX14" fmla="*/ 598610 w 1341917"/>
              <a:gd name="connsiteY14" fmla="*/ 466725 h 1301750"/>
              <a:gd name="connsiteX15" fmla="*/ 573567 w 1341917"/>
              <a:gd name="connsiteY15" fmla="*/ 544513 h 1301750"/>
              <a:gd name="connsiteX16" fmla="*/ 624367 w 1341917"/>
              <a:gd name="connsiteY16" fmla="*/ 544513 h 1301750"/>
              <a:gd name="connsiteX17" fmla="*/ 598610 w 1341917"/>
              <a:gd name="connsiteY17" fmla="*/ 466725 h 1301750"/>
              <a:gd name="connsiteX18" fmla="*/ 427106 w 1341917"/>
              <a:gd name="connsiteY18" fmla="*/ 438150 h 1301750"/>
              <a:gd name="connsiteX19" fmla="*/ 416404 w 1341917"/>
              <a:gd name="connsiteY19" fmla="*/ 438861 h 1301750"/>
              <a:gd name="connsiteX20" fmla="*/ 416404 w 1341917"/>
              <a:gd name="connsiteY20" fmla="*/ 504991 h 1301750"/>
              <a:gd name="connsiteX21" fmla="*/ 431387 w 1341917"/>
              <a:gd name="connsiteY21" fmla="*/ 506413 h 1301750"/>
              <a:gd name="connsiteX22" fmla="*/ 468489 w 1341917"/>
              <a:gd name="connsiteY22" fmla="*/ 497880 h 1301750"/>
              <a:gd name="connsiteX23" fmla="*/ 479904 w 1341917"/>
              <a:gd name="connsiteY23" fmla="*/ 470859 h 1301750"/>
              <a:gd name="connsiteX24" fmla="*/ 427106 w 1341917"/>
              <a:gd name="connsiteY24" fmla="*/ 438150 h 1301750"/>
              <a:gd name="connsiteX25" fmla="*/ 843442 w 1341917"/>
              <a:gd name="connsiteY25" fmla="*/ 406400 h 1301750"/>
              <a:gd name="connsiteX26" fmla="*/ 1018067 w 1341917"/>
              <a:gd name="connsiteY26" fmla="*/ 406400 h 1301750"/>
              <a:gd name="connsiteX27" fmla="*/ 1018067 w 1341917"/>
              <a:gd name="connsiteY27" fmla="*/ 439050 h 1301750"/>
              <a:gd name="connsiteX28" fmla="*/ 947931 w 1341917"/>
              <a:gd name="connsiteY28" fmla="*/ 439050 h 1301750"/>
              <a:gd name="connsiteX29" fmla="*/ 947931 w 1341917"/>
              <a:gd name="connsiteY29" fmla="*/ 614363 h 1301750"/>
              <a:gd name="connsiteX30" fmla="*/ 910716 w 1341917"/>
              <a:gd name="connsiteY30" fmla="*/ 614363 h 1301750"/>
              <a:gd name="connsiteX31" fmla="*/ 910716 w 1341917"/>
              <a:gd name="connsiteY31" fmla="*/ 439050 h 1301750"/>
              <a:gd name="connsiteX32" fmla="*/ 843442 w 1341917"/>
              <a:gd name="connsiteY32" fmla="*/ 439050 h 1301750"/>
              <a:gd name="connsiteX33" fmla="*/ 843442 w 1341917"/>
              <a:gd name="connsiteY33" fmla="*/ 406400 h 1301750"/>
              <a:gd name="connsiteX34" fmla="*/ 422113 w 1341917"/>
              <a:gd name="connsiteY34" fmla="*/ 404812 h 1301750"/>
              <a:gd name="connsiteX35" fmla="*/ 495106 w 1341917"/>
              <a:gd name="connsiteY35" fmla="*/ 419729 h 1301750"/>
              <a:gd name="connsiteX36" fmla="*/ 518005 w 1341917"/>
              <a:gd name="connsiteY36" fmla="*/ 467322 h 1301750"/>
              <a:gd name="connsiteX37" fmla="*/ 432847 w 1341917"/>
              <a:gd name="connsiteY37" fmla="*/ 539066 h 1301750"/>
              <a:gd name="connsiteX38" fmla="*/ 416388 w 1341917"/>
              <a:gd name="connsiteY38" fmla="*/ 538356 h 1301750"/>
              <a:gd name="connsiteX39" fmla="*/ 416388 w 1341917"/>
              <a:gd name="connsiteY39" fmla="*/ 614362 h 1301750"/>
              <a:gd name="connsiteX40" fmla="*/ 379892 w 1341917"/>
              <a:gd name="connsiteY40" fmla="*/ 614362 h 1301750"/>
              <a:gd name="connsiteX41" fmla="*/ 379892 w 1341917"/>
              <a:gd name="connsiteY41" fmla="*/ 406233 h 1301750"/>
              <a:gd name="connsiteX42" fmla="*/ 422113 w 1341917"/>
              <a:gd name="connsiteY42" fmla="*/ 404812 h 1301750"/>
              <a:gd name="connsiteX43" fmla="*/ 767956 w 1341917"/>
              <a:gd name="connsiteY43" fmla="*/ 401637 h 1301750"/>
              <a:gd name="connsiteX44" fmla="*/ 820753 w 1341917"/>
              <a:gd name="connsiteY44" fmla="*/ 415275 h 1301750"/>
              <a:gd name="connsiteX45" fmla="*/ 809338 w 1341917"/>
              <a:gd name="connsiteY45" fmla="*/ 447575 h 1301750"/>
              <a:gd name="connsiteX46" fmla="*/ 768669 w 1341917"/>
              <a:gd name="connsiteY46" fmla="*/ 433937 h 1301750"/>
              <a:gd name="connsiteX47" fmla="*/ 748692 w 1341917"/>
              <a:gd name="connsiteY47" fmla="*/ 440397 h 1301750"/>
              <a:gd name="connsiteX48" fmla="*/ 741557 w 1341917"/>
              <a:gd name="connsiteY48" fmla="*/ 458342 h 1301750"/>
              <a:gd name="connsiteX49" fmla="*/ 780798 w 1341917"/>
              <a:gd name="connsiteY49" fmla="*/ 495667 h 1301750"/>
              <a:gd name="connsiteX50" fmla="*/ 811478 w 1341917"/>
              <a:gd name="connsiteY50" fmla="*/ 515047 h 1301750"/>
              <a:gd name="connsiteX51" fmla="*/ 825748 w 1341917"/>
              <a:gd name="connsiteY51" fmla="*/ 534427 h 1301750"/>
              <a:gd name="connsiteX52" fmla="*/ 830742 w 1341917"/>
              <a:gd name="connsiteY52" fmla="*/ 560267 h 1301750"/>
              <a:gd name="connsiteX53" fmla="*/ 810051 w 1341917"/>
              <a:gd name="connsiteY53" fmla="*/ 602616 h 1301750"/>
              <a:gd name="connsiteX54" fmla="*/ 757253 w 1341917"/>
              <a:gd name="connsiteY54" fmla="*/ 619125 h 1301750"/>
              <a:gd name="connsiteX55" fmla="*/ 703742 w 1341917"/>
              <a:gd name="connsiteY55" fmla="*/ 604052 h 1301750"/>
              <a:gd name="connsiteX56" fmla="*/ 717298 w 1341917"/>
              <a:gd name="connsiteY56" fmla="*/ 570316 h 1301750"/>
              <a:gd name="connsiteX57" fmla="*/ 761534 w 1341917"/>
              <a:gd name="connsiteY57" fmla="*/ 585389 h 1301750"/>
              <a:gd name="connsiteX58" fmla="*/ 792928 w 1341917"/>
              <a:gd name="connsiteY58" fmla="*/ 563138 h 1301750"/>
              <a:gd name="connsiteX59" fmla="*/ 785793 w 1341917"/>
              <a:gd name="connsiteY59" fmla="*/ 542322 h 1301750"/>
              <a:gd name="connsiteX60" fmla="*/ 754400 w 1341917"/>
              <a:gd name="connsiteY60" fmla="*/ 520789 h 1301750"/>
              <a:gd name="connsiteX61" fmla="*/ 721579 w 1341917"/>
              <a:gd name="connsiteY61" fmla="*/ 500691 h 1301750"/>
              <a:gd name="connsiteX62" fmla="*/ 708737 w 1341917"/>
              <a:gd name="connsiteY62" fmla="*/ 482029 h 1301750"/>
              <a:gd name="connsiteX63" fmla="*/ 704456 w 1341917"/>
              <a:gd name="connsiteY63" fmla="*/ 458342 h 1301750"/>
              <a:gd name="connsiteX64" fmla="*/ 722293 w 1341917"/>
              <a:gd name="connsiteY64" fmla="*/ 417428 h 1301750"/>
              <a:gd name="connsiteX65" fmla="*/ 767956 w 1341917"/>
              <a:gd name="connsiteY65" fmla="*/ 401637 h 1301750"/>
              <a:gd name="connsiteX66" fmla="*/ 590812 w 1341917"/>
              <a:gd name="connsiteY66" fmla="*/ 401637 h 1301750"/>
              <a:gd name="connsiteX67" fmla="*/ 607278 w 1341917"/>
              <a:gd name="connsiteY67" fmla="*/ 401637 h 1301750"/>
              <a:gd name="connsiteX68" fmla="*/ 691042 w 1341917"/>
              <a:gd name="connsiteY68" fmla="*/ 614362 h 1301750"/>
              <a:gd name="connsiteX69" fmla="*/ 650234 w 1341917"/>
              <a:gd name="connsiteY69" fmla="*/ 614362 h 1301750"/>
              <a:gd name="connsiteX70" fmla="*/ 634484 w 1341917"/>
              <a:gd name="connsiteY70" fmla="*/ 572245 h 1301750"/>
              <a:gd name="connsiteX71" fmla="*/ 563606 w 1341917"/>
              <a:gd name="connsiteY71" fmla="*/ 572245 h 1301750"/>
              <a:gd name="connsiteX72" fmla="*/ 549287 w 1341917"/>
              <a:gd name="connsiteY72" fmla="*/ 614362 h 1301750"/>
              <a:gd name="connsiteX73" fmla="*/ 508479 w 1341917"/>
              <a:gd name="connsiteY73" fmla="*/ 614362 h 1301750"/>
              <a:gd name="connsiteX74" fmla="*/ 590812 w 1341917"/>
              <a:gd name="connsiteY74" fmla="*/ 401637 h 1301750"/>
              <a:gd name="connsiteX75" fmla="*/ 211289 w 1341917"/>
              <a:gd name="connsiteY75" fmla="*/ 255587 h 1301750"/>
              <a:gd name="connsiteX76" fmla="*/ 167020 w 1341917"/>
              <a:gd name="connsiteY76" fmla="*/ 280575 h 1301750"/>
              <a:gd name="connsiteX77" fmla="*/ 40639 w 1341917"/>
              <a:gd name="connsiteY77" fmla="*/ 482617 h 1301750"/>
              <a:gd name="connsiteX78" fmla="*/ 40639 w 1341917"/>
              <a:gd name="connsiteY78" fmla="*/ 539018 h 1301750"/>
              <a:gd name="connsiteX79" fmla="*/ 167020 w 1341917"/>
              <a:gd name="connsiteY79" fmla="*/ 741061 h 1301750"/>
              <a:gd name="connsiteX80" fmla="*/ 211289 w 1341917"/>
              <a:gd name="connsiteY80" fmla="*/ 766762 h 1301750"/>
              <a:gd name="connsiteX81" fmla="*/ 1257330 w 1341917"/>
              <a:gd name="connsiteY81" fmla="*/ 766762 h 1301750"/>
              <a:gd name="connsiteX82" fmla="*/ 1310167 w 1341917"/>
              <a:gd name="connsiteY82" fmla="*/ 713217 h 1301750"/>
              <a:gd name="connsiteX83" fmla="*/ 1310167 w 1341917"/>
              <a:gd name="connsiteY83" fmla="*/ 308418 h 1301750"/>
              <a:gd name="connsiteX84" fmla="*/ 1257330 w 1341917"/>
              <a:gd name="connsiteY84" fmla="*/ 255587 h 1301750"/>
              <a:gd name="connsiteX85" fmla="*/ 211289 w 1341917"/>
              <a:gd name="connsiteY85" fmla="*/ 255587 h 1301750"/>
              <a:gd name="connsiteX86" fmla="*/ 209853 w 1341917"/>
              <a:gd name="connsiteY86" fmla="*/ 225425 h 1301750"/>
              <a:gd name="connsiteX87" fmla="*/ 1257690 w 1341917"/>
              <a:gd name="connsiteY87" fmla="*/ 225425 h 1301750"/>
              <a:gd name="connsiteX88" fmla="*/ 1341917 w 1341917"/>
              <a:gd name="connsiteY88" fmla="*/ 309007 h 1301750"/>
              <a:gd name="connsiteX89" fmla="*/ 1341917 w 1341917"/>
              <a:gd name="connsiteY89" fmla="*/ 712629 h 1301750"/>
              <a:gd name="connsiteX90" fmla="*/ 1257690 w 1341917"/>
              <a:gd name="connsiteY90" fmla="*/ 796925 h 1301750"/>
              <a:gd name="connsiteX91" fmla="*/ 209853 w 1341917"/>
              <a:gd name="connsiteY91" fmla="*/ 796925 h 1301750"/>
              <a:gd name="connsiteX92" fmla="*/ 138474 w 1341917"/>
              <a:gd name="connsiteY92" fmla="*/ 756920 h 1301750"/>
              <a:gd name="connsiteX93" fmla="*/ 12848 w 1341917"/>
              <a:gd name="connsiteY93" fmla="*/ 555466 h 1301750"/>
              <a:gd name="connsiteX94" fmla="*/ 12848 w 1341917"/>
              <a:gd name="connsiteY94" fmla="*/ 466170 h 1301750"/>
              <a:gd name="connsiteX95" fmla="*/ 138474 w 1341917"/>
              <a:gd name="connsiteY95" fmla="*/ 264716 h 1301750"/>
              <a:gd name="connsiteX96" fmla="*/ 209853 w 1341917"/>
              <a:gd name="connsiteY96" fmla="*/ 225425 h 1301750"/>
              <a:gd name="connsiteX97" fmla="*/ 670405 w 1341917"/>
              <a:gd name="connsiteY97" fmla="*/ 63500 h 1301750"/>
              <a:gd name="connsiteX98" fmla="*/ 630717 w 1341917"/>
              <a:gd name="connsiteY98" fmla="*/ 102394 h 1301750"/>
              <a:gd name="connsiteX99" fmla="*/ 670405 w 1341917"/>
              <a:gd name="connsiteY99" fmla="*/ 141288 h 1301750"/>
              <a:gd name="connsiteX100" fmla="*/ 710093 w 1341917"/>
              <a:gd name="connsiteY100" fmla="*/ 102394 h 1301750"/>
              <a:gd name="connsiteX101" fmla="*/ 670405 w 1341917"/>
              <a:gd name="connsiteY101" fmla="*/ 63500 h 1301750"/>
              <a:gd name="connsiteX102" fmla="*/ 670763 w 1341917"/>
              <a:gd name="connsiteY102" fmla="*/ 0 h 1301750"/>
              <a:gd name="connsiteX103" fmla="*/ 769520 w 1341917"/>
              <a:gd name="connsiteY103" fmla="*/ 14282 h 1301750"/>
              <a:gd name="connsiteX104" fmla="*/ 783117 w 1341917"/>
              <a:gd name="connsiteY104" fmla="*/ 37132 h 1301750"/>
              <a:gd name="connsiteX105" fmla="*/ 783117 w 1341917"/>
              <a:gd name="connsiteY105" fmla="*/ 176378 h 1301750"/>
              <a:gd name="connsiteX106" fmla="*/ 767373 w 1341917"/>
              <a:gd name="connsiteY106" fmla="*/ 192088 h 1301750"/>
              <a:gd name="connsiteX107" fmla="*/ 573436 w 1341917"/>
              <a:gd name="connsiteY107" fmla="*/ 192088 h 1301750"/>
              <a:gd name="connsiteX108" fmla="*/ 557692 w 1341917"/>
              <a:gd name="connsiteY108" fmla="*/ 176378 h 1301750"/>
              <a:gd name="connsiteX109" fmla="*/ 557692 w 1341917"/>
              <a:gd name="connsiteY109" fmla="*/ 37132 h 1301750"/>
              <a:gd name="connsiteX110" fmla="*/ 572005 w 1341917"/>
              <a:gd name="connsiteY110" fmla="*/ 14282 h 1301750"/>
              <a:gd name="connsiteX111" fmla="*/ 670763 w 1341917"/>
              <a:gd name="connsiteY111" fmla="*/ 0 h 130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341917" h="1301750">
                <a:moveTo>
                  <a:pt x="670405" y="874712"/>
                </a:moveTo>
                <a:cubicBezTo>
                  <a:pt x="648486" y="874712"/>
                  <a:pt x="630717" y="892836"/>
                  <a:pt x="630717" y="915194"/>
                </a:cubicBezTo>
                <a:cubicBezTo>
                  <a:pt x="630717" y="937552"/>
                  <a:pt x="648486" y="955676"/>
                  <a:pt x="670405" y="955676"/>
                </a:cubicBezTo>
                <a:cubicBezTo>
                  <a:pt x="692324" y="955676"/>
                  <a:pt x="710093" y="937552"/>
                  <a:pt x="710093" y="915194"/>
                </a:cubicBezTo>
                <a:cubicBezTo>
                  <a:pt x="710093" y="892836"/>
                  <a:pt x="692324" y="874712"/>
                  <a:pt x="670405" y="874712"/>
                </a:cubicBezTo>
                <a:close/>
                <a:moveTo>
                  <a:pt x="573436" y="827087"/>
                </a:moveTo>
                <a:cubicBezTo>
                  <a:pt x="573436" y="827087"/>
                  <a:pt x="573436" y="827087"/>
                  <a:pt x="767373" y="827087"/>
                </a:cubicBezTo>
                <a:cubicBezTo>
                  <a:pt x="775961" y="827087"/>
                  <a:pt x="783117" y="834236"/>
                  <a:pt x="783117" y="842814"/>
                </a:cubicBezTo>
                <a:cubicBezTo>
                  <a:pt x="783117" y="842814"/>
                  <a:pt x="783117" y="842814"/>
                  <a:pt x="783117" y="1286023"/>
                </a:cubicBezTo>
                <a:cubicBezTo>
                  <a:pt x="783117" y="1294602"/>
                  <a:pt x="775961" y="1301750"/>
                  <a:pt x="767373" y="1301750"/>
                </a:cubicBezTo>
                <a:cubicBezTo>
                  <a:pt x="767373" y="1301750"/>
                  <a:pt x="767373" y="1301750"/>
                  <a:pt x="573436" y="1301750"/>
                </a:cubicBezTo>
                <a:cubicBezTo>
                  <a:pt x="564849" y="1301750"/>
                  <a:pt x="557692" y="1294602"/>
                  <a:pt x="557692" y="1286023"/>
                </a:cubicBezTo>
                <a:cubicBezTo>
                  <a:pt x="557692" y="1286023"/>
                  <a:pt x="557692" y="1286023"/>
                  <a:pt x="557692" y="842814"/>
                </a:cubicBezTo>
                <a:cubicBezTo>
                  <a:pt x="557692" y="834236"/>
                  <a:pt x="564849" y="827087"/>
                  <a:pt x="573436" y="827087"/>
                </a:cubicBezTo>
                <a:close/>
                <a:moveTo>
                  <a:pt x="598610" y="466725"/>
                </a:moveTo>
                <a:cubicBezTo>
                  <a:pt x="573567" y="544513"/>
                  <a:pt x="573567" y="544513"/>
                  <a:pt x="573567" y="544513"/>
                </a:cubicBezTo>
                <a:cubicBezTo>
                  <a:pt x="624367" y="544513"/>
                  <a:pt x="624367" y="544513"/>
                  <a:pt x="624367" y="544513"/>
                </a:cubicBezTo>
                <a:cubicBezTo>
                  <a:pt x="598610" y="466725"/>
                  <a:pt x="598610" y="466725"/>
                  <a:pt x="598610" y="466725"/>
                </a:cubicBezTo>
                <a:close/>
                <a:moveTo>
                  <a:pt x="427106" y="438150"/>
                </a:moveTo>
                <a:cubicBezTo>
                  <a:pt x="423539" y="438150"/>
                  <a:pt x="419972" y="438150"/>
                  <a:pt x="416404" y="438861"/>
                </a:cubicBezTo>
                <a:cubicBezTo>
                  <a:pt x="416404" y="504991"/>
                  <a:pt x="416404" y="504991"/>
                  <a:pt x="416404" y="504991"/>
                </a:cubicBezTo>
                <a:cubicBezTo>
                  <a:pt x="422112" y="505702"/>
                  <a:pt x="427106" y="506413"/>
                  <a:pt x="431387" y="506413"/>
                </a:cubicBezTo>
                <a:cubicBezTo>
                  <a:pt x="447798" y="506413"/>
                  <a:pt x="459927" y="503569"/>
                  <a:pt x="468489" y="497880"/>
                </a:cubicBezTo>
                <a:cubicBezTo>
                  <a:pt x="475623" y="492192"/>
                  <a:pt x="479904" y="482948"/>
                  <a:pt x="479904" y="470859"/>
                </a:cubicBezTo>
                <a:cubicBezTo>
                  <a:pt x="479904" y="448816"/>
                  <a:pt x="462067" y="438150"/>
                  <a:pt x="427106" y="438150"/>
                </a:cubicBezTo>
                <a:close/>
                <a:moveTo>
                  <a:pt x="843442" y="406400"/>
                </a:moveTo>
                <a:cubicBezTo>
                  <a:pt x="1018067" y="406400"/>
                  <a:pt x="1018067" y="406400"/>
                  <a:pt x="1018067" y="406400"/>
                </a:cubicBezTo>
                <a:cubicBezTo>
                  <a:pt x="1018067" y="439050"/>
                  <a:pt x="1018067" y="439050"/>
                  <a:pt x="1018067" y="439050"/>
                </a:cubicBezTo>
                <a:cubicBezTo>
                  <a:pt x="947931" y="439050"/>
                  <a:pt x="947931" y="439050"/>
                  <a:pt x="947931" y="439050"/>
                </a:cubicBezTo>
                <a:cubicBezTo>
                  <a:pt x="947931" y="614363"/>
                  <a:pt x="947931" y="614363"/>
                  <a:pt x="947931" y="614363"/>
                </a:cubicBezTo>
                <a:cubicBezTo>
                  <a:pt x="910716" y="614363"/>
                  <a:pt x="910716" y="614363"/>
                  <a:pt x="910716" y="614363"/>
                </a:cubicBezTo>
                <a:cubicBezTo>
                  <a:pt x="910716" y="439050"/>
                  <a:pt x="910716" y="439050"/>
                  <a:pt x="910716" y="439050"/>
                </a:cubicBezTo>
                <a:cubicBezTo>
                  <a:pt x="843442" y="439050"/>
                  <a:pt x="843442" y="439050"/>
                  <a:pt x="843442" y="439050"/>
                </a:cubicBezTo>
                <a:cubicBezTo>
                  <a:pt x="843442" y="406400"/>
                  <a:pt x="843442" y="406400"/>
                  <a:pt x="843442" y="406400"/>
                </a:cubicBezTo>
                <a:close/>
                <a:moveTo>
                  <a:pt x="422113" y="404812"/>
                </a:moveTo>
                <a:cubicBezTo>
                  <a:pt x="455031" y="404812"/>
                  <a:pt x="480078" y="409074"/>
                  <a:pt x="495106" y="419729"/>
                </a:cubicBezTo>
                <a:cubicBezTo>
                  <a:pt x="510134" y="429674"/>
                  <a:pt x="518005" y="445301"/>
                  <a:pt x="518005" y="467322"/>
                </a:cubicBezTo>
                <a:cubicBezTo>
                  <a:pt x="518005" y="514204"/>
                  <a:pt x="489381" y="539066"/>
                  <a:pt x="432847" y="539066"/>
                </a:cubicBezTo>
                <a:cubicBezTo>
                  <a:pt x="429269" y="539066"/>
                  <a:pt x="422829" y="539066"/>
                  <a:pt x="416388" y="538356"/>
                </a:cubicBezTo>
                <a:cubicBezTo>
                  <a:pt x="416388" y="614362"/>
                  <a:pt x="416388" y="614362"/>
                  <a:pt x="416388" y="614362"/>
                </a:cubicBezTo>
                <a:cubicBezTo>
                  <a:pt x="379892" y="614362"/>
                  <a:pt x="379892" y="614362"/>
                  <a:pt x="379892" y="614362"/>
                </a:cubicBezTo>
                <a:cubicBezTo>
                  <a:pt x="379892" y="406233"/>
                  <a:pt x="379892" y="406233"/>
                  <a:pt x="379892" y="406233"/>
                </a:cubicBezTo>
                <a:cubicBezTo>
                  <a:pt x="403507" y="404812"/>
                  <a:pt x="417820" y="404812"/>
                  <a:pt x="422113" y="404812"/>
                </a:cubicBezTo>
                <a:close/>
                <a:moveTo>
                  <a:pt x="767956" y="401637"/>
                </a:moveTo>
                <a:cubicBezTo>
                  <a:pt x="791501" y="401637"/>
                  <a:pt x="809338" y="405944"/>
                  <a:pt x="820753" y="415275"/>
                </a:cubicBezTo>
                <a:cubicBezTo>
                  <a:pt x="809338" y="447575"/>
                  <a:pt x="809338" y="447575"/>
                  <a:pt x="809338" y="447575"/>
                </a:cubicBezTo>
                <a:cubicBezTo>
                  <a:pt x="796495" y="438244"/>
                  <a:pt x="782939" y="433937"/>
                  <a:pt x="768669" y="433937"/>
                </a:cubicBezTo>
                <a:cubicBezTo>
                  <a:pt x="760107" y="433937"/>
                  <a:pt x="753686" y="436091"/>
                  <a:pt x="748692" y="440397"/>
                </a:cubicBezTo>
                <a:cubicBezTo>
                  <a:pt x="743697" y="445422"/>
                  <a:pt x="741557" y="450446"/>
                  <a:pt x="741557" y="458342"/>
                </a:cubicBezTo>
                <a:cubicBezTo>
                  <a:pt x="741557" y="469826"/>
                  <a:pt x="755113" y="482747"/>
                  <a:pt x="780798" y="495667"/>
                </a:cubicBezTo>
                <a:cubicBezTo>
                  <a:pt x="795068" y="502844"/>
                  <a:pt x="805057" y="508587"/>
                  <a:pt x="811478" y="515047"/>
                </a:cubicBezTo>
                <a:cubicBezTo>
                  <a:pt x="817900" y="520071"/>
                  <a:pt x="822180" y="527249"/>
                  <a:pt x="825748" y="534427"/>
                </a:cubicBezTo>
                <a:cubicBezTo>
                  <a:pt x="828602" y="542322"/>
                  <a:pt x="830742" y="550936"/>
                  <a:pt x="830742" y="560267"/>
                </a:cubicBezTo>
                <a:cubicBezTo>
                  <a:pt x="830742" y="577494"/>
                  <a:pt x="824321" y="591849"/>
                  <a:pt x="810051" y="602616"/>
                </a:cubicBezTo>
                <a:cubicBezTo>
                  <a:pt x="797209" y="613383"/>
                  <a:pt x="778658" y="619125"/>
                  <a:pt x="757253" y="619125"/>
                </a:cubicBezTo>
                <a:cubicBezTo>
                  <a:pt x="737276" y="619125"/>
                  <a:pt x="719439" y="614101"/>
                  <a:pt x="703742" y="604052"/>
                </a:cubicBezTo>
                <a:cubicBezTo>
                  <a:pt x="717298" y="570316"/>
                  <a:pt x="717298" y="570316"/>
                  <a:pt x="717298" y="570316"/>
                </a:cubicBezTo>
                <a:cubicBezTo>
                  <a:pt x="732282" y="581083"/>
                  <a:pt x="747265" y="585389"/>
                  <a:pt x="761534" y="585389"/>
                </a:cubicBezTo>
                <a:cubicBezTo>
                  <a:pt x="782225" y="585389"/>
                  <a:pt x="792928" y="578929"/>
                  <a:pt x="792928" y="563138"/>
                </a:cubicBezTo>
                <a:cubicBezTo>
                  <a:pt x="792928" y="555960"/>
                  <a:pt x="790787" y="548782"/>
                  <a:pt x="785793" y="542322"/>
                </a:cubicBezTo>
                <a:cubicBezTo>
                  <a:pt x="780798" y="536580"/>
                  <a:pt x="770096" y="528685"/>
                  <a:pt x="754400" y="520789"/>
                </a:cubicBezTo>
                <a:cubicBezTo>
                  <a:pt x="738703" y="512893"/>
                  <a:pt x="727287" y="506433"/>
                  <a:pt x="721579" y="500691"/>
                </a:cubicBezTo>
                <a:cubicBezTo>
                  <a:pt x="716585" y="495667"/>
                  <a:pt x="712304" y="489207"/>
                  <a:pt x="708737" y="482029"/>
                </a:cubicBezTo>
                <a:cubicBezTo>
                  <a:pt x="705883" y="474851"/>
                  <a:pt x="704456" y="466955"/>
                  <a:pt x="704456" y="458342"/>
                </a:cubicBezTo>
                <a:cubicBezTo>
                  <a:pt x="704456" y="441833"/>
                  <a:pt x="710164" y="428913"/>
                  <a:pt x="722293" y="417428"/>
                </a:cubicBezTo>
                <a:cubicBezTo>
                  <a:pt x="733709" y="407379"/>
                  <a:pt x="749405" y="401637"/>
                  <a:pt x="767956" y="401637"/>
                </a:cubicBezTo>
                <a:close/>
                <a:moveTo>
                  <a:pt x="590812" y="401637"/>
                </a:moveTo>
                <a:cubicBezTo>
                  <a:pt x="607278" y="401637"/>
                  <a:pt x="607278" y="401637"/>
                  <a:pt x="607278" y="401637"/>
                </a:cubicBezTo>
                <a:cubicBezTo>
                  <a:pt x="691042" y="614362"/>
                  <a:pt x="691042" y="614362"/>
                  <a:pt x="691042" y="614362"/>
                </a:cubicBezTo>
                <a:cubicBezTo>
                  <a:pt x="650234" y="614362"/>
                  <a:pt x="650234" y="614362"/>
                  <a:pt x="650234" y="614362"/>
                </a:cubicBezTo>
                <a:cubicBezTo>
                  <a:pt x="634484" y="572245"/>
                  <a:pt x="634484" y="572245"/>
                  <a:pt x="634484" y="572245"/>
                </a:cubicBezTo>
                <a:cubicBezTo>
                  <a:pt x="563606" y="572245"/>
                  <a:pt x="563606" y="572245"/>
                  <a:pt x="563606" y="572245"/>
                </a:cubicBezTo>
                <a:cubicBezTo>
                  <a:pt x="549287" y="614362"/>
                  <a:pt x="549287" y="614362"/>
                  <a:pt x="549287" y="614362"/>
                </a:cubicBezTo>
                <a:cubicBezTo>
                  <a:pt x="508479" y="614362"/>
                  <a:pt x="508479" y="614362"/>
                  <a:pt x="508479" y="614362"/>
                </a:cubicBezTo>
                <a:cubicBezTo>
                  <a:pt x="590812" y="401637"/>
                  <a:pt x="590812" y="401637"/>
                  <a:pt x="590812" y="401637"/>
                </a:cubicBezTo>
                <a:close/>
                <a:moveTo>
                  <a:pt x="211289" y="255587"/>
                </a:moveTo>
                <a:cubicBezTo>
                  <a:pt x="193439" y="255587"/>
                  <a:pt x="176302" y="264868"/>
                  <a:pt x="167020" y="280575"/>
                </a:cubicBezTo>
                <a:cubicBezTo>
                  <a:pt x="167020" y="280575"/>
                  <a:pt x="167020" y="280575"/>
                  <a:pt x="40639" y="482617"/>
                </a:cubicBezTo>
                <a:cubicBezTo>
                  <a:pt x="30642" y="499752"/>
                  <a:pt x="30642" y="521884"/>
                  <a:pt x="40639" y="539018"/>
                </a:cubicBezTo>
                <a:cubicBezTo>
                  <a:pt x="40639" y="539018"/>
                  <a:pt x="40639" y="539018"/>
                  <a:pt x="167020" y="741061"/>
                </a:cubicBezTo>
                <a:cubicBezTo>
                  <a:pt x="176302" y="757481"/>
                  <a:pt x="193439" y="766762"/>
                  <a:pt x="211289" y="766762"/>
                </a:cubicBezTo>
                <a:cubicBezTo>
                  <a:pt x="211289" y="766762"/>
                  <a:pt x="211289" y="766762"/>
                  <a:pt x="1257330" y="766762"/>
                </a:cubicBezTo>
                <a:cubicBezTo>
                  <a:pt x="1286605" y="766762"/>
                  <a:pt x="1310167" y="742488"/>
                  <a:pt x="1310167" y="713217"/>
                </a:cubicBezTo>
                <a:cubicBezTo>
                  <a:pt x="1310167" y="713217"/>
                  <a:pt x="1310167" y="713217"/>
                  <a:pt x="1310167" y="308418"/>
                </a:cubicBezTo>
                <a:cubicBezTo>
                  <a:pt x="1310167" y="279147"/>
                  <a:pt x="1286605" y="255587"/>
                  <a:pt x="1257330" y="255587"/>
                </a:cubicBezTo>
                <a:cubicBezTo>
                  <a:pt x="1257330" y="255587"/>
                  <a:pt x="1257330" y="255587"/>
                  <a:pt x="211289" y="255587"/>
                </a:cubicBezTo>
                <a:close/>
                <a:moveTo>
                  <a:pt x="209853" y="225425"/>
                </a:moveTo>
                <a:cubicBezTo>
                  <a:pt x="209853" y="225425"/>
                  <a:pt x="209853" y="225425"/>
                  <a:pt x="1257690" y="225425"/>
                </a:cubicBezTo>
                <a:cubicBezTo>
                  <a:pt x="1304087" y="225425"/>
                  <a:pt x="1341917" y="262573"/>
                  <a:pt x="1341917" y="309007"/>
                </a:cubicBezTo>
                <a:cubicBezTo>
                  <a:pt x="1341917" y="309007"/>
                  <a:pt x="1341917" y="309007"/>
                  <a:pt x="1341917" y="712629"/>
                </a:cubicBezTo>
                <a:cubicBezTo>
                  <a:pt x="1341917" y="759063"/>
                  <a:pt x="1304087" y="796925"/>
                  <a:pt x="1257690" y="796925"/>
                </a:cubicBezTo>
                <a:cubicBezTo>
                  <a:pt x="1257690" y="796925"/>
                  <a:pt x="1257690" y="796925"/>
                  <a:pt x="209853" y="796925"/>
                </a:cubicBezTo>
                <a:cubicBezTo>
                  <a:pt x="180588" y="796925"/>
                  <a:pt x="154178" y="781923"/>
                  <a:pt x="138474" y="756920"/>
                </a:cubicBezTo>
                <a:cubicBezTo>
                  <a:pt x="138474" y="756920"/>
                  <a:pt x="138474" y="756920"/>
                  <a:pt x="12848" y="555466"/>
                </a:cubicBezTo>
                <a:cubicBezTo>
                  <a:pt x="-4283" y="528320"/>
                  <a:pt x="-4283" y="493316"/>
                  <a:pt x="12848" y="466170"/>
                </a:cubicBezTo>
                <a:cubicBezTo>
                  <a:pt x="12848" y="466170"/>
                  <a:pt x="12848" y="466170"/>
                  <a:pt x="138474" y="264716"/>
                </a:cubicBezTo>
                <a:cubicBezTo>
                  <a:pt x="154178" y="240427"/>
                  <a:pt x="180588" y="225425"/>
                  <a:pt x="209853" y="225425"/>
                </a:cubicBezTo>
                <a:close/>
                <a:moveTo>
                  <a:pt x="670405" y="63500"/>
                </a:moveTo>
                <a:cubicBezTo>
                  <a:pt x="648486" y="63500"/>
                  <a:pt x="630717" y="80913"/>
                  <a:pt x="630717" y="102394"/>
                </a:cubicBezTo>
                <a:cubicBezTo>
                  <a:pt x="630717" y="123875"/>
                  <a:pt x="648486" y="141288"/>
                  <a:pt x="670405" y="141288"/>
                </a:cubicBezTo>
                <a:cubicBezTo>
                  <a:pt x="692324" y="141288"/>
                  <a:pt x="710093" y="123875"/>
                  <a:pt x="710093" y="102394"/>
                </a:cubicBezTo>
                <a:cubicBezTo>
                  <a:pt x="710093" y="80913"/>
                  <a:pt x="692324" y="63500"/>
                  <a:pt x="670405" y="63500"/>
                </a:cubicBezTo>
                <a:close/>
                <a:moveTo>
                  <a:pt x="670763" y="0"/>
                </a:moveTo>
                <a:cubicBezTo>
                  <a:pt x="743042" y="0"/>
                  <a:pt x="769520" y="14282"/>
                  <a:pt x="769520" y="14282"/>
                </a:cubicBezTo>
                <a:cubicBezTo>
                  <a:pt x="776677" y="17852"/>
                  <a:pt x="783117" y="28563"/>
                  <a:pt x="783117" y="37132"/>
                </a:cubicBezTo>
                <a:cubicBezTo>
                  <a:pt x="783117" y="37132"/>
                  <a:pt x="783117" y="37132"/>
                  <a:pt x="783117" y="176378"/>
                </a:cubicBezTo>
                <a:cubicBezTo>
                  <a:pt x="783117" y="184947"/>
                  <a:pt x="775961" y="192088"/>
                  <a:pt x="767373" y="192088"/>
                </a:cubicBezTo>
                <a:cubicBezTo>
                  <a:pt x="767373" y="192088"/>
                  <a:pt x="767373" y="192088"/>
                  <a:pt x="573436" y="192088"/>
                </a:cubicBezTo>
                <a:cubicBezTo>
                  <a:pt x="564849" y="192088"/>
                  <a:pt x="557692" y="184947"/>
                  <a:pt x="557692" y="176378"/>
                </a:cubicBezTo>
                <a:cubicBezTo>
                  <a:pt x="557692" y="176378"/>
                  <a:pt x="557692" y="176378"/>
                  <a:pt x="557692" y="37132"/>
                </a:cubicBezTo>
                <a:cubicBezTo>
                  <a:pt x="557692" y="28563"/>
                  <a:pt x="564133" y="17852"/>
                  <a:pt x="572005" y="14282"/>
                </a:cubicBezTo>
                <a:cubicBezTo>
                  <a:pt x="572005" y="14282"/>
                  <a:pt x="597768" y="0"/>
                  <a:pt x="670763" y="0"/>
                </a:cubicBezTo>
                <a:close/>
              </a:path>
            </a:pathLst>
          </a:custGeom>
          <a:solidFill>
            <a:schemeClr val="bg1">
              <a:lumMod val="100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chemeClr val="tx2">
                  <a:lumMod val="100000"/>
                </a:schemeClr>
              </a:solidFill>
            </a:endParaRPr>
          </a:p>
        </p:txBody>
      </p:sp>
      <p:graphicFrame>
        <p:nvGraphicFramePr>
          <p:cNvPr id="146" name="Table 104">
            <a:extLst>
              <a:ext uri="{FF2B5EF4-FFF2-40B4-BE49-F238E27FC236}">
                <a16:creationId xmlns:a16="http://schemas.microsoft.com/office/drawing/2014/main" id="{6290D19A-DE68-4145-A5BB-797B8F668132}"/>
              </a:ext>
            </a:extLst>
          </p:cNvPr>
          <p:cNvGraphicFramePr>
            <a:graphicFrameLocks noGrp="1"/>
          </p:cNvGraphicFramePr>
          <p:nvPr/>
        </p:nvGraphicFramePr>
        <p:xfrm>
          <a:off x="249842" y="2354582"/>
          <a:ext cx="668338" cy="3570138"/>
        </p:xfrm>
        <a:graphic>
          <a:graphicData uri="http://schemas.openxmlformats.org/drawingml/2006/table">
            <a:tbl>
              <a:tblPr>
                <a:tableStyleId>{2D5ABB26-0587-4C30-8999-92F81FD0307C}</a:tableStyleId>
              </a:tblPr>
              <a:tblGrid>
                <a:gridCol w="668338">
                  <a:extLst>
                    <a:ext uri="{9D8B030D-6E8A-4147-A177-3AD203B41FA5}">
                      <a16:colId xmlns:a16="http://schemas.microsoft.com/office/drawing/2014/main" val="1931230966"/>
                    </a:ext>
                  </a:extLst>
                </a:gridCol>
              </a:tblGrid>
              <a:tr h="324558">
                <a:tc>
                  <a:txBody>
                    <a:bodyPr/>
                    <a:lstStyle/>
                    <a:p>
                      <a:pPr algn="ctr"/>
                      <a:r>
                        <a:rPr lang="en-US" sz="1400" b="1" dirty="0"/>
                        <a:t>Rank</a:t>
                      </a:r>
                    </a:p>
                  </a:txBody>
                  <a:tcPr/>
                </a:tc>
                <a:extLst>
                  <a:ext uri="{0D108BD9-81ED-4DB2-BD59-A6C34878D82A}">
                    <a16:rowId xmlns:a16="http://schemas.microsoft.com/office/drawing/2014/main" val="3116011973"/>
                  </a:ext>
                </a:extLst>
              </a:tr>
              <a:tr h="324558">
                <a:tc>
                  <a:txBody>
                    <a:bodyPr/>
                    <a:lstStyle/>
                    <a:p>
                      <a:pPr algn="ctr"/>
                      <a:r>
                        <a:rPr lang="en-US" sz="1400" dirty="0"/>
                        <a:t>1</a:t>
                      </a:r>
                    </a:p>
                  </a:txBody>
                  <a:tcPr/>
                </a:tc>
                <a:extLst>
                  <a:ext uri="{0D108BD9-81ED-4DB2-BD59-A6C34878D82A}">
                    <a16:rowId xmlns:a16="http://schemas.microsoft.com/office/drawing/2014/main" val="1894838081"/>
                  </a:ext>
                </a:extLst>
              </a:tr>
              <a:tr h="324558">
                <a:tc>
                  <a:txBody>
                    <a:bodyPr/>
                    <a:lstStyle/>
                    <a:p>
                      <a:pPr algn="ctr"/>
                      <a:r>
                        <a:rPr lang="en-US" sz="1400" dirty="0"/>
                        <a:t>2</a:t>
                      </a:r>
                    </a:p>
                  </a:txBody>
                  <a:tcPr/>
                </a:tc>
                <a:extLst>
                  <a:ext uri="{0D108BD9-81ED-4DB2-BD59-A6C34878D82A}">
                    <a16:rowId xmlns:a16="http://schemas.microsoft.com/office/drawing/2014/main" val="112076111"/>
                  </a:ext>
                </a:extLst>
              </a:tr>
              <a:tr h="324558">
                <a:tc>
                  <a:txBody>
                    <a:bodyPr/>
                    <a:lstStyle/>
                    <a:p>
                      <a:pPr algn="ctr"/>
                      <a:r>
                        <a:rPr lang="en-US" sz="1400" dirty="0"/>
                        <a:t>3</a:t>
                      </a:r>
                    </a:p>
                  </a:txBody>
                  <a:tcPr/>
                </a:tc>
                <a:extLst>
                  <a:ext uri="{0D108BD9-81ED-4DB2-BD59-A6C34878D82A}">
                    <a16:rowId xmlns:a16="http://schemas.microsoft.com/office/drawing/2014/main" val="1958990690"/>
                  </a:ext>
                </a:extLst>
              </a:tr>
              <a:tr h="324558">
                <a:tc>
                  <a:txBody>
                    <a:bodyPr/>
                    <a:lstStyle/>
                    <a:p>
                      <a:pPr algn="ctr"/>
                      <a:r>
                        <a:rPr lang="en-US" sz="1400" dirty="0"/>
                        <a:t>4</a:t>
                      </a:r>
                    </a:p>
                  </a:txBody>
                  <a:tcPr/>
                </a:tc>
                <a:extLst>
                  <a:ext uri="{0D108BD9-81ED-4DB2-BD59-A6C34878D82A}">
                    <a16:rowId xmlns:a16="http://schemas.microsoft.com/office/drawing/2014/main" val="818982981"/>
                  </a:ext>
                </a:extLst>
              </a:tr>
              <a:tr h="324558">
                <a:tc>
                  <a:txBody>
                    <a:bodyPr/>
                    <a:lstStyle/>
                    <a:p>
                      <a:pPr algn="ctr"/>
                      <a:r>
                        <a:rPr lang="en-US" sz="1400" dirty="0"/>
                        <a:t>5</a:t>
                      </a:r>
                    </a:p>
                  </a:txBody>
                  <a:tcPr/>
                </a:tc>
                <a:extLst>
                  <a:ext uri="{0D108BD9-81ED-4DB2-BD59-A6C34878D82A}">
                    <a16:rowId xmlns:a16="http://schemas.microsoft.com/office/drawing/2014/main" val="2185282828"/>
                  </a:ext>
                </a:extLst>
              </a:tr>
              <a:tr h="324558">
                <a:tc>
                  <a:txBody>
                    <a:bodyPr/>
                    <a:lstStyle/>
                    <a:p>
                      <a:pPr algn="ctr"/>
                      <a:r>
                        <a:rPr lang="en-US" sz="1400" dirty="0"/>
                        <a:t>6</a:t>
                      </a:r>
                    </a:p>
                  </a:txBody>
                  <a:tcPr/>
                </a:tc>
                <a:extLst>
                  <a:ext uri="{0D108BD9-81ED-4DB2-BD59-A6C34878D82A}">
                    <a16:rowId xmlns:a16="http://schemas.microsoft.com/office/drawing/2014/main" val="1947440411"/>
                  </a:ext>
                </a:extLst>
              </a:tr>
              <a:tr h="324558">
                <a:tc>
                  <a:txBody>
                    <a:bodyPr/>
                    <a:lstStyle/>
                    <a:p>
                      <a:pPr algn="ctr"/>
                      <a:r>
                        <a:rPr lang="en-US" sz="1400" dirty="0"/>
                        <a:t>7</a:t>
                      </a:r>
                    </a:p>
                  </a:txBody>
                  <a:tcPr/>
                </a:tc>
                <a:extLst>
                  <a:ext uri="{0D108BD9-81ED-4DB2-BD59-A6C34878D82A}">
                    <a16:rowId xmlns:a16="http://schemas.microsoft.com/office/drawing/2014/main" val="2918086577"/>
                  </a:ext>
                </a:extLst>
              </a:tr>
              <a:tr h="324558">
                <a:tc>
                  <a:txBody>
                    <a:bodyPr/>
                    <a:lstStyle/>
                    <a:p>
                      <a:pPr algn="ctr"/>
                      <a:r>
                        <a:rPr lang="en-US" sz="1400" dirty="0"/>
                        <a:t>8</a:t>
                      </a:r>
                    </a:p>
                  </a:txBody>
                  <a:tcPr/>
                </a:tc>
                <a:extLst>
                  <a:ext uri="{0D108BD9-81ED-4DB2-BD59-A6C34878D82A}">
                    <a16:rowId xmlns:a16="http://schemas.microsoft.com/office/drawing/2014/main" val="2520318683"/>
                  </a:ext>
                </a:extLst>
              </a:tr>
              <a:tr h="324558">
                <a:tc>
                  <a:txBody>
                    <a:bodyPr/>
                    <a:lstStyle/>
                    <a:p>
                      <a:pPr algn="ctr"/>
                      <a:r>
                        <a:rPr lang="en-US" sz="1400" dirty="0"/>
                        <a:t>9</a:t>
                      </a:r>
                    </a:p>
                  </a:txBody>
                  <a:tcPr/>
                </a:tc>
                <a:extLst>
                  <a:ext uri="{0D108BD9-81ED-4DB2-BD59-A6C34878D82A}">
                    <a16:rowId xmlns:a16="http://schemas.microsoft.com/office/drawing/2014/main" val="387361495"/>
                  </a:ext>
                </a:extLst>
              </a:tr>
              <a:tr h="324558">
                <a:tc>
                  <a:txBody>
                    <a:bodyPr/>
                    <a:lstStyle/>
                    <a:p>
                      <a:pPr algn="ctr"/>
                      <a:r>
                        <a:rPr lang="en-US" sz="1400" dirty="0"/>
                        <a:t>10</a:t>
                      </a:r>
                    </a:p>
                  </a:txBody>
                  <a:tcPr/>
                </a:tc>
                <a:extLst>
                  <a:ext uri="{0D108BD9-81ED-4DB2-BD59-A6C34878D82A}">
                    <a16:rowId xmlns:a16="http://schemas.microsoft.com/office/drawing/2014/main" val="3655274558"/>
                  </a:ext>
                </a:extLst>
              </a:tr>
            </a:tbl>
          </a:graphicData>
        </a:graphic>
      </p:graphicFrame>
      <p:sp>
        <p:nvSpPr>
          <p:cNvPr id="3" name="Rectangle 2">
            <a:extLst>
              <a:ext uri="{FF2B5EF4-FFF2-40B4-BE49-F238E27FC236}">
                <a16:creationId xmlns:a16="http://schemas.microsoft.com/office/drawing/2014/main" id="{CCFD9898-B81E-4268-A3B7-C859EAED4872}"/>
              </a:ext>
            </a:extLst>
          </p:cNvPr>
          <p:cNvSpPr/>
          <p:nvPr/>
        </p:nvSpPr>
        <p:spPr>
          <a:xfrm>
            <a:off x="372546" y="2657946"/>
            <a:ext cx="5074631" cy="333726"/>
          </a:xfrm>
          <a:prstGeom prst="rect">
            <a:avLst/>
          </a:prstGeom>
          <a:noFill/>
          <a:ln w="9525" cap="rnd" cmpd="sng" algn="ctr">
            <a:solidFill>
              <a:srgbClr val="29BA74"/>
            </a:solidFill>
            <a:prstDash val="dash"/>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9" name="Rectangle 48">
            <a:extLst>
              <a:ext uri="{FF2B5EF4-FFF2-40B4-BE49-F238E27FC236}">
                <a16:creationId xmlns:a16="http://schemas.microsoft.com/office/drawing/2014/main" id="{6ECE3600-38B9-4000-B9E5-AE496E6FBE4D}"/>
              </a:ext>
            </a:extLst>
          </p:cNvPr>
          <p:cNvSpPr/>
          <p:nvPr/>
        </p:nvSpPr>
        <p:spPr>
          <a:xfrm>
            <a:off x="6567560" y="4584431"/>
            <a:ext cx="4803500" cy="333726"/>
          </a:xfrm>
          <a:prstGeom prst="rect">
            <a:avLst/>
          </a:prstGeom>
          <a:noFill/>
          <a:ln w="9525" cap="rnd" cmpd="sng" algn="ctr">
            <a:solidFill>
              <a:srgbClr val="29BA74"/>
            </a:solidFill>
            <a:prstDash val="dash"/>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Tree>
    <p:extLst>
      <p:ext uri="{BB962C8B-B14F-4D97-AF65-F5344CB8AC3E}">
        <p14:creationId xmlns:p14="http://schemas.microsoft.com/office/powerpoint/2010/main" val="1398764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4304" name="think-cell Slide" r:id="rId6" imgW="395" imgH="394" progId="TCLayout.ActiveDocument.1">
                  <p:embed/>
                </p:oleObj>
              </mc:Choice>
              <mc:Fallback>
                <p:oleObj name="think-cell Slide" r:id="rId6" imgW="395" imgH="39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630000" y="622800"/>
            <a:ext cx="10933350" cy="664797"/>
          </a:xfrm>
        </p:spPr>
        <p:txBody>
          <a:bodyPr/>
          <a:lstStyle/>
          <a:p>
            <a:r>
              <a:rPr lang="en-US" dirty="0"/>
              <a:t>Despite these rising headwinds, select ‘winning’ FMCGs showed a path to sustained value creation over long-term and in recent years</a:t>
            </a:r>
            <a:endParaRPr lang="en-US" i="1" dirty="0"/>
          </a:p>
        </p:txBody>
      </p:sp>
      <p:grpSp>
        <p:nvGrpSpPr>
          <p:cNvPr id="59" name="Group 58"/>
          <p:cNvGrpSpPr/>
          <p:nvPr/>
        </p:nvGrpSpPr>
        <p:grpSpPr>
          <a:xfrm>
            <a:off x="4051296" y="1877655"/>
            <a:ext cx="306171" cy="4079081"/>
            <a:chOff x="5942914" y="2081213"/>
            <a:chExt cx="306171" cy="4079081"/>
          </a:xfrm>
        </p:grpSpPr>
        <p:cxnSp>
          <p:nvCxnSpPr>
            <p:cNvPr id="60" name="Straight Connector 59"/>
            <p:cNvCxnSpPr/>
            <p:nvPr/>
          </p:nvCxnSpPr>
          <p:spPr>
            <a:xfrm>
              <a:off x="6096000" y="2081213"/>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5942914" y="3967299"/>
              <a:ext cx="306171" cy="306910"/>
              <a:chOff x="5937564" y="3833745"/>
              <a:chExt cx="306171" cy="306910"/>
            </a:xfrm>
          </p:grpSpPr>
          <p:sp>
            <p:nvSpPr>
              <p:cNvPr id="62" name="Freeform 94"/>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63" name="Freeform 95"/>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sp>
        <p:nvSpPr>
          <p:cNvPr id="38" name="ee4pHeader2"/>
          <p:cNvSpPr txBox="1"/>
          <p:nvPr/>
        </p:nvSpPr>
        <p:spPr>
          <a:xfrm>
            <a:off x="4530728" y="1840379"/>
            <a:ext cx="6929108" cy="276999"/>
          </a:xfrm>
          <a:prstGeom prst="rect">
            <a:avLst/>
          </a:prstGeom>
          <a:noFill/>
          <a:ln cap="rnd">
            <a:noFill/>
          </a:ln>
        </p:spPr>
        <p:txBody>
          <a:bodyPr wrap="square" lIns="0" tIns="0" rIns="0" bIns="0" rtlCol="0" anchor="b">
            <a:spAutoFit/>
          </a:bodyPr>
          <a:lstStyle/>
          <a:p>
            <a:pPr marL="0" lvl="3"/>
            <a:r>
              <a:rPr lang="en-US" dirty="0">
                <a:solidFill>
                  <a:schemeClr val="tx2"/>
                </a:solidFill>
              </a:rPr>
              <a:t>Identified 15 long-term + recent winners meeting this criteria</a:t>
            </a:r>
          </a:p>
        </p:txBody>
      </p:sp>
      <p:sp>
        <p:nvSpPr>
          <p:cNvPr id="44" name="ee4pHeader1"/>
          <p:cNvSpPr txBox="1"/>
          <p:nvPr/>
        </p:nvSpPr>
        <p:spPr>
          <a:xfrm>
            <a:off x="630000" y="1748046"/>
            <a:ext cx="3229834" cy="3285410"/>
          </a:xfrm>
          <a:prstGeom prst="rect">
            <a:avLst/>
          </a:prstGeom>
          <a:noFill/>
          <a:ln cap="rnd">
            <a:noFill/>
          </a:ln>
        </p:spPr>
        <p:txBody>
          <a:bodyPr wrap="square" lIns="0" tIns="0" rIns="0" bIns="0" rtlCol="0" anchor="t">
            <a:noAutofit/>
          </a:bodyPr>
          <a:lstStyle/>
          <a:p>
            <a:pPr marL="0" lvl="3"/>
            <a:r>
              <a:rPr lang="en-US" dirty="0">
                <a:solidFill>
                  <a:schemeClr val="tx2"/>
                </a:solidFill>
              </a:rPr>
              <a:t>Reviewed performance of</a:t>
            </a:r>
          </a:p>
          <a:p>
            <a:pPr marL="0" lvl="3"/>
            <a:r>
              <a:rPr lang="en-US" dirty="0">
                <a:solidFill>
                  <a:schemeClr val="tx2"/>
                </a:solidFill>
              </a:rPr>
              <a:t>~80 global FMCGs with</a:t>
            </a:r>
          </a:p>
          <a:p>
            <a:pPr marL="0" lvl="3"/>
            <a:r>
              <a:rPr lang="en-US" dirty="0">
                <a:solidFill>
                  <a:schemeClr val="tx2"/>
                </a:solidFill>
              </a:rPr>
              <a:t>market value above $8B</a:t>
            </a:r>
          </a:p>
          <a:p>
            <a:pPr marL="0" lvl="3">
              <a:spcBef>
                <a:spcPts val="600"/>
              </a:spcBef>
            </a:pPr>
            <a:endParaRPr lang="en-US" sz="1600" i="1" dirty="0">
              <a:solidFill>
                <a:srgbClr val="7F7F7F"/>
              </a:solidFill>
            </a:endParaRPr>
          </a:p>
          <a:p>
            <a:pPr>
              <a:buSzPct val="100000"/>
              <a:buFont typeface="Trebuchet MS" panose="020B0603020202020204" pitchFamily="34" charset="0"/>
              <a:buChar char="​"/>
            </a:pPr>
            <a:r>
              <a:rPr lang="en-US" sz="1600" u="sng" dirty="0">
                <a:solidFill>
                  <a:schemeClr val="tx1">
                    <a:lumMod val="100000"/>
                  </a:schemeClr>
                </a:solidFill>
                <a:latin typeface="Trebuchet MS" panose="020B0603020202020204" pitchFamily="34" charset="0"/>
              </a:rPr>
              <a:t>Winners must demonstrate both:</a:t>
            </a:r>
          </a:p>
          <a:p>
            <a:pPr>
              <a:buSzPct val="100000"/>
              <a:buFont typeface="Trebuchet MS" panose="020B0603020202020204" pitchFamily="34" charset="0"/>
              <a:buChar char="​"/>
            </a:pPr>
            <a:endParaRPr lang="en-US" sz="1600" dirty="0">
              <a:solidFill>
                <a:schemeClr val="tx1">
                  <a:lumMod val="100000"/>
                </a:schemeClr>
              </a:solidFill>
              <a:latin typeface="Trebuchet MS" panose="020B0603020202020204" pitchFamily="34" charset="0"/>
            </a:endParaRPr>
          </a:p>
          <a:p>
            <a:pPr>
              <a:buSzPct val="100000"/>
              <a:buFont typeface="Trebuchet MS" panose="020B0603020202020204" pitchFamily="34" charset="0"/>
              <a:buChar char="​"/>
            </a:pPr>
            <a:r>
              <a:rPr lang="en-US" sz="1600" dirty="0">
                <a:solidFill>
                  <a:schemeClr val="tx1">
                    <a:lumMod val="100000"/>
                  </a:schemeClr>
                </a:solidFill>
                <a:latin typeface="Trebuchet MS" panose="020B0603020202020204" pitchFamily="34" charset="0"/>
              </a:rPr>
              <a:t>Long-term, sustained performance</a:t>
            </a:r>
          </a:p>
          <a:p>
            <a:pPr marL="324000" lvl="1" indent="-216000">
              <a:buClr>
                <a:schemeClr val="tx2">
                  <a:lumMod val="100000"/>
                </a:schemeClr>
              </a:buClr>
              <a:buSzPct val="100000"/>
              <a:buFont typeface="Trebuchet MS" panose="020B0603020202020204" pitchFamily="34" charset="0"/>
              <a:buChar char="•"/>
            </a:pPr>
            <a:r>
              <a:rPr lang="en-US" sz="1600" dirty="0">
                <a:solidFill>
                  <a:schemeClr val="tx1">
                    <a:lumMod val="100000"/>
                  </a:schemeClr>
                </a:solidFill>
                <a:latin typeface="Trebuchet MS" panose="020B0603020202020204" pitchFamily="34" charset="0"/>
              </a:rPr>
              <a:t>From 2010-2019, 15%+ annual TSR (top third of FMCGs)</a:t>
            </a:r>
          </a:p>
          <a:p>
            <a:pPr>
              <a:buSzPct val="100000"/>
              <a:buFont typeface="Trebuchet MS" panose="020B0603020202020204" pitchFamily="34" charset="0"/>
              <a:buChar char="​"/>
            </a:pPr>
            <a:endParaRPr lang="en-US" sz="1000" dirty="0">
              <a:solidFill>
                <a:schemeClr val="tx1">
                  <a:lumMod val="100000"/>
                </a:schemeClr>
              </a:solidFill>
              <a:latin typeface="Trebuchet MS" panose="020B0603020202020204" pitchFamily="34" charset="0"/>
            </a:endParaRPr>
          </a:p>
          <a:p>
            <a:pPr>
              <a:buSzPct val="100000"/>
              <a:buFont typeface="Trebuchet MS" panose="020B0603020202020204" pitchFamily="34" charset="0"/>
              <a:buChar char="​"/>
            </a:pPr>
            <a:r>
              <a:rPr lang="en-US" sz="1600" dirty="0">
                <a:solidFill>
                  <a:schemeClr val="tx1">
                    <a:lumMod val="100000"/>
                  </a:schemeClr>
                </a:solidFill>
                <a:latin typeface="Trebuchet MS" panose="020B0603020202020204" pitchFamily="34" charset="0"/>
              </a:rPr>
              <a:t>AND</a:t>
            </a:r>
          </a:p>
          <a:p>
            <a:pPr>
              <a:buSzPct val="100000"/>
              <a:buFont typeface="Trebuchet MS" panose="020B0603020202020204" pitchFamily="34" charset="0"/>
              <a:buChar char="​"/>
            </a:pPr>
            <a:endParaRPr lang="en-US" sz="1000" dirty="0">
              <a:solidFill>
                <a:schemeClr val="tx1">
                  <a:lumMod val="100000"/>
                </a:schemeClr>
              </a:solidFill>
              <a:latin typeface="Trebuchet MS" panose="020B0603020202020204" pitchFamily="34" charset="0"/>
            </a:endParaRPr>
          </a:p>
          <a:p>
            <a:pPr>
              <a:buSzPct val="100000"/>
            </a:pPr>
            <a:r>
              <a:rPr lang="en-US" sz="1600" dirty="0">
                <a:solidFill>
                  <a:schemeClr val="tx1">
                    <a:lumMod val="100000"/>
                  </a:schemeClr>
                </a:solidFill>
                <a:latin typeface="Trebuchet MS" panose="020B0603020202020204" pitchFamily="34" charset="0"/>
              </a:rPr>
              <a:t>Ability to beat recent headwinds</a:t>
            </a:r>
          </a:p>
          <a:p>
            <a:pPr marL="324000" lvl="1" indent="-216000">
              <a:buClr>
                <a:schemeClr val="tx2">
                  <a:lumMod val="100000"/>
                </a:schemeClr>
              </a:buClr>
              <a:buSzPct val="100000"/>
              <a:buFont typeface="Trebuchet MS" panose="020B0603020202020204" pitchFamily="34" charset="0"/>
              <a:buChar char="•"/>
            </a:pPr>
            <a:r>
              <a:rPr lang="en-US" sz="1600" dirty="0">
                <a:solidFill>
                  <a:schemeClr val="tx1">
                    <a:lumMod val="100000"/>
                  </a:schemeClr>
                </a:solidFill>
                <a:latin typeface="Trebuchet MS" panose="020B0603020202020204" pitchFamily="34" charset="0"/>
              </a:rPr>
              <a:t>From 2017-2019, 15%+ annual TSR (top third of FMCGs)</a:t>
            </a:r>
          </a:p>
        </p:txBody>
      </p:sp>
      <p:sp>
        <p:nvSpPr>
          <p:cNvPr id="46" name="Oval 45"/>
          <p:cNvSpPr/>
          <p:nvPr/>
        </p:nvSpPr>
        <p:spPr>
          <a:xfrm>
            <a:off x="10060958" y="3392905"/>
            <a:ext cx="1496578" cy="1048581"/>
          </a:xfrm>
          <a:prstGeom prst="ellipse">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3200" dirty="0">
                <a:solidFill>
                  <a:srgbClr val="FFFFFF"/>
                </a:solidFill>
              </a:rPr>
              <a:t>21%</a:t>
            </a:r>
            <a:r>
              <a:rPr lang="en-US" sz="1600" dirty="0">
                <a:solidFill>
                  <a:srgbClr val="FFFFFF"/>
                </a:solidFill>
              </a:rPr>
              <a:t> </a:t>
            </a:r>
            <a:r>
              <a:rPr lang="en-US" sz="1400" dirty="0">
                <a:solidFill>
                  <a:srgbClr val="FFFFFF"/>
                </a:solidFill>
              </a:rPr>
              <a:t>median TSR ‘17-‘19</a:t>
            </a:r>
          </a:p>
        </p:txBody>
      </p:sp>
      <p:sp>
        <p:nvSpPr>
          <p:cNvPr id="39"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0" name="NavigationText"/>
          <p:cNvSpPr/>
          <p:nvPr/>
        </p:nvSpPr>
        <p:spPr>
          <a:xfrm>
            <a:off x="10049263" y="256093"/>
            <a:ext cx="1321797" cy="2580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 bIns="0" numCol="1" spcCol="0" rtlCol="0" fromWordArt="0" anchor="ctr" anchorCtr="0" forceAA="0" compatLnSpc="1">
            <a:prstTxWarp prst="textNoShape">
              <a:avLst/>
            </a:prstTxWarp>
            <a:noAutofit/>
          </a:bodyPr>
          <a:lstStyle/>
          <a:p>
            <a:pPr algn="r"/>
            <a:r>
              <a:rPr lang="en-US" sz="1000" dirty="0">
                <a:solidFill>
                  <a:schemeClr val="bg1">
                    <a:lumMod val="50000"/>
                  </a:schemeClr>
                </a:solidFill>
                <a:latin typeface="Trebuchet MS" panose="020B0603020202020204" pitchFamily="34" charset="0"/>
              </a:rPr>
              <a:t>Looking</a:t>
            </a:r>
            <a:br>
              <a:rPr lang="en-US" sz="1000" dirty="0">
                <a:solidFill>
                  <a:schemeClr val="bg1">
                    <a:lumMod val="50000"/>
                  </a:schemeClr>
                </a:solidFill>
                <a:latin typeface="Trebuchet MS" panose="020B0603020202020204" pitchFamily="34" charset="0"/>
              </a:rPr>
            </a:br>
            <a:r>
              <a:rPr lang="en-US" sz="1000" dirty="0">
                <a:solidFill>
                  <a:schemeClr val="bg1">
                    <a:lumMod val="50000"/>
                  </a:schemeClr>
                </a:solidFill>
                <a:latin typeface="Trebuchet MS" panose="020B0603020202020204" pitchFamily="34" charset="0"/>
              </a:rPr>
              <a:t>back</a:t>
            </a:r>
          </a:p>
        </p:txBody>
      </p:sp>
      <p:sp>
        <p:nvSpPr>
          <p:cNvPr id="47" name="NavigationIcon"/>
          <p:cNvSpPr>
            <a:spLocks noChangeAspect="1"/>
          </p:cNvSpPr>
          <p:nvPr/>
        </p:nvSpPr>
        <p:spPr bwMode="auto">
          <a:xfrm>
            <a:off x="11684901" y="132877"/>
            <a:ext cx="377046" cy="365760"/>
          </a:xfrm>
          <a:custGeom>
            <a:avLst/>
            <a:gdLst>
              <a:gd name="connsiteX0" fmla="*/ 670405 w 1341917"/>
              <a:gd name="connsiteY0" fmla="*/ 874712 h 1301750"/>
              <a:gd name="connsiteX1" fmla="*/ 630717 w 1341917"/>
              <a:gd name="connsiteY1" fmla="*/ 915194 h 1301750"/>
              <a:gd name="connsiteX2" fmla="*/ 670405 w 1341917"/>
              <a:gd name="connsiteY2" fmla="*/ 955676 h 1301750"/>
              <a:gd name="connsiteX3" fmla="*/ 710093 w 1341917"/>
              <a:gd name="connsiteY3" fmla="*/ 915194 h 1301750"/>
              <a:gd name="connsiteX4" fmla="*/ 670405 w 1341917"/>
              <a:gd name="connsiteY4" fmla="*/ 874712 h 1301750"/>
              <a:gd name="connsiteX5" fmla="*/ 573436 w 1341917"/>
              <a:gd name="connsiteY5" fmla="*/ 827087 h 1301750"/>
              <a:gd name="connsiteX6" fmla="*/ 767373 w 1341917"/>
              <a:gd name="connsiteY6" fmla="*/ 827087 h 1301750"/>
              <a:gd name="connsiteX7" fmla="*/ 783117 w 1341917"/>
              <a:gd name="connsiteY7" fmla="*/ 842814 h 1301750"/>
              <a:gd name="connsiteX8" fmla="*/ 783117 w 1341917"/>
              <a:gd name="connsiteY8" fmla="*/ 1286023 h 1301750"/>
              <a:gd name="connsiteX9" fmla="*/ 767373 w 1341917"/>
              <a:gd name="connsiteY9" fmla="*/ 1301750 h 1301750"/>
              <a:gd name="connsiteX10" fmla="*/ 573436 w 1341917"/>
              <a:gd name="connsiteY10" fmla="*/ 1301750 h 1301750"/>
              <a:gd name="connsiteX11" fmla="*/ 557692 w 1341917"/>
              <a:gd name="connsiteY11" fmla="*/ 1286023 h 1301750"/>
              <a:gd name="connsiteX12" fmla="*/ 557692 w 1341917"/>
              <a:gd name="connsiteY12" fmla="*/ 842814 h 1301750"/>
              <a:gd name="connsiteX13" fmla="*/ 573436 w 1341917"/>
              <a:gd name="connsiteY13" fmla="*/ 827087 h 1301750"/>
              <a:gd name="connsiteX14" fmla="*/ 598610 w 1341917"/>
              <a:gd name="connsiteY14" fmla="*/ 466725 h 1301750"/>
              <a:gd name="connsiteX15" fmla="*/ 573567 w 1341917"/>
              <a:gd name="connsiteY15" fmla="*/ 544513 h 1301750"/>
              <a:gd name="connsiteX16" fmla="*/ 624367 w 1341917"/>
              <a:gd name="connsiteY16" fmla="*/ 544513 h 1301750"/>
              <a:gd name="connsiteX17" fmla="*/ 598610 w 1341917"/>
              <a:gd name="connsiteY17" fmla="*/ 466725 h 1301750"/>
              <a:gd name="connsiteX18" fmla="*/ 427106 w 1341917"/>
              <a:gd name="connsiteY18" fmla="*/ 438150 h 1301750"/>
              <a:gd name="connsiteX19" fmla="*/ 416404 w 1341917"/>
              <a:gd name="connsiteY19" fmla="*/ 438861 h 1301750"/>
              <a:gd name="connsiteX20" fmla="*/ 416404 w 1341917"/>
              <a:gd name="connsiteY20" fmla="*/ 504991 h 1301750"/>
              <a:gd name="connsiteX21" fmla="*/ 431387 w 1341917"/>
              <a:gd name="connsiteY21" fmla="*/ 506413 h 1301750"/>
              <a:gd name="connsiteX22" fmla="*/ 468489 w 1341917"/>
              <a:gd name="connsiteY22" fmla="*/ 497880 h 1301750"/>
              <a:gd name="connsiteX23" fmla="*/ 479904 w 1341917"/>
              <a:gd name="connsiteY23" fmla="*/ 470859 h 1301750"/>
              <a:gd name="connsiteX24" fmla="*/ 427106 w 1341917"/>
              <a:gd name="connsiteY24" fmla="*/ 438150 h 1301750"/>
              <a:gd name="connsiteX25" fmla="*/ 843442 w 1341917"/>
              <a:gd name="connsiteY25" fmla="*/ 406400 h 1301750"/>
              <a:gd name="connsiteX26" fmla="*/ 1018067 w 1341917"/>
              <a:gd name="connsiteY26" fmla="*/ 406400 h 1301750"/>
              <a:gd name="connsiteX27" fmla="*/ 1018067 w 1341917"/>
              <a:gd name="connsiteY27" fmla="*/ 439050 h 1301750"/>
              <a:gd name="connsiteX28" fmla="*/ 947931 w 1341917"/>
              <a:gd name="connsiteY28" fmla="*/ 439050 h 1301750"/>
              <a:gd name="connsiteX29" fmla="*/ 947931 w 1341917"/>
              <a:gd name="connsiteY29" fmla="*/ 614363 h 1301750"/>
              <a:gd name="connsiteX30" fmla="*/ 910716 w 1341917"/>
              <a:gd name="connsiteY30" fmla="*/ 614363 h 1301750"/>
              <a:gd name="connsiteX31" fmla="*/ 910716 w 1341917"/>
              <a:gd name="connsiteY31" fmla="*/ 439050 h 1301750"/>
              <a:gd name="connsiteX32" fmla="*/ 843442 w 1341917"/>
              <a:gd name="connsiteY32" fmla="*/ 439050 h 1301750"/>
              <a:gd name="connsiteX33" fmla="*/ 843442 w 1341917"/>
              <a:gd name="connsiteY33" fmla="*/ 406400 h 1301750"/>
              <a:gd name="connsiteX34" fmla="*/ 422113 w 1341917"/>
              <a:gd name="connsiteY34" fmla="*/ 404812 h 1301750"/>
              <a:gd name="connsiteX35" fmla="*/ 495106 w 1341917"/>
              <a:gd name="connsiteY35" fmla="*/ 419729 h 1301750"/>
              <a:gd name="connsiteX36" fmla="*/ 518005 w 1341917"/>
              <a:gd name="connsiteY36" fmla="*/ 467322 h 1301750"/>
              <a:gd name="connsiteX37" fmla="*/ 432847 w 1341917"/>
              <a:gd name="connsiteY37" fmla="*/ 539066 h 1301750"/>
              <a:gd name="connsiteX38" fmla="*/ 416388 w 1341917"/>
              <a:gd name="connsiteY38" fmla="*/ 538356 h 1301750"/>
              <a:gd name="connsiteX39" fmla="*/ 416388 w 1341917"/>
              <a:gd name="connsiteY39" fmla="*/ 614362 h 1301750"/>
              <a:gd name="connsiteX40" fmla="*/ 379892 w 1341917"/>
              <a:gd name="connsiteY40" fmla="*/ 614362 h 1301750"/>
              <a:gd name="connsiteX41" fmla="*/ 379892 w 1341917"/>
              <a:gd name="connsiteY41" fmla="*/ 406233 h 1301750"/>
              <a:gd name="connsiteX42" fmla="*/ 422113 w 1341917"/>
              <a:gd name="connsiteY42" fmla="*/ 404812 h 1301750"/>
              <a:gd name="connsiteX43" fmla="*/ 767956 w 1341917"/>
              <a:gd name="connsiteY43" fmla="*/ 401637 h 1301750"/>
              <a:gd name="connsiteX44" fmla="*/ 820753 w 1341917"/>
              <a:gd name="connsiteY44" fmla="*/ 415275 h 1301750"/>
              <a:gd name="connsiteX45" fmla="*/ 809338 w 1341917"/>
              <a:gd name="connsiteY45" fmla="*/ 447575 h 1301750"/>
              <a:gd name="connsiteX46" fmla="*/ 768669 w 1341917"/>
              <a:gd name="connsiteY46" fmla="*/ 433937 h 1301750"/>
              <a:gd name="connsiteX47" fmla="*/ 748692 w 1341917"/>
              <a:gd name="connsiteY47" fmla="*/ 440397 h 1301750"/>
              <a:gd name="connsiteX48" fmla="*/ 741557 w 1341917"/>
              <a:gd name="connsiteY48" fmla="*/ 458342 h 1301750"/>
              <a:gd name="connsiteX49" fmla="*/ 780798 w 1341917"/>
              <a:gd name="connsiteY49" fmla="*/ 495667 h 1301750"/>
              <a:gd name="connsiteX50" fmla="*/ 811478 w 1341917"/>
              <a:gd name="connsiteY50" fmla="*/ 515047 h 1301750"/>
              <a:gd name="connsiteX51" fmla="*/ 825748 w 1341917"/>
              <a:gd name="connsiteY51" fmla="*/ 534427 h 1301750"/>
              <a:gd name="connsiteX52" fmla="*/ 830742 w 1341917"/>
              <a:gd name="connsiteY52" fmla="*/ 560267 h 1301750"/>
              <a:gd name="connsiteX53" fmla="*/ 810051 w 1341917"/>
              <a:gd name="connsiteY53" fmla="*/ 602616 h 1301750"/>
              <a:gd name="connsiteX54" fmla="*/ 757253 w 1341917"/>
              <a:gd name="connsiteY54" fmla="*/ 619125 h 1301750"/>
              <a:gd name="connsiteX55" fmla="*/ 703742 w 1341917"/>
              <a:gd name="connsiteY55" fmla="*/ 604052 h 1301750"/>
              <a:gd name="connsiteX56" fmla="*/ 717298 w 1341917"/>
              <a:gd name="connsiteY56" fmla="*/ 570316 h 1301750"/>
              <a:gd name="connsiteX57" fmla="*/ 761534 w 1341917"/>
              <a:gd name="connsiteY57" fmla="*/ 585389 h 1301750"/>
              <a:gd name="connsiteX58" fmla="*/ 792928 w 1341917"/>
              <a:gd name="connsiteY58" fmla="*/ 563138 h 1301750"/>
              <a:gd name="connsiteX59" fmla="*/ 785793 w 1341917"/>
              <a:gd name="connsiteY59" fmla="*/ 542322 h 1301750"/>
              <a:gd name="connsiteX60" fmla="*/ 754400 w 1341917"/>
              <a:gd name="connsiteY60" fmla="*/ 520789 h 1301750"/>
              <a:gd name="connsiteX61" fmla="*/ 721579 w 1341917"/>
              <a:gd name="connsiteY61" fmla="*/ 500691 h 1301750"/>
              <a:gd name="connsiteX62" fmla="*/ 708737 w 1341917"/>
              <a:gd name="connsiteY62" fmla="*/ 482029 h 1301750"/>
              <a:gd name="connsiteX63" fmla="*/ 704456 w 1341917"/>
              <a:gd name="connsiteY63" fmla="*/ 458342 h 1301750"/>
              <a:gd name="connsiteX64" fmla="*/ 722293 w 1341917"/>
              <a:gd name="connsiteY64" fmla="*/ 417428 h 1301750"/>
              <a:gd name="connsiteX65" fmla="*/ 767956 w 1341917"/>
              <a:gd name="connsiteY65" fmla="*/ 401637 h 1301750"/>
              <a:gd name="connsiteX66" fmla="*/ 590812 w 1341917"/>
              <a:gd name="connsiteY66" fmla="*/ 401637 h 1301750"/>
              <a:gd name="connsiteX67" fmla="*/ 607278 w 1341917"/>
              <a:gd name="connsiteY67" fmla="*/ 401637 h 1301750"/>
              <a:gd name="connsiteX68" fmla="*/ 691042 w 1341917"/>
              <a:gd name="connsiteY68" fmla="*/ 614362 h 1301750"/>
              <a:gd name="connsiteX69" fmla="*/ 650234 w 1341917"/>
              <a:gd name="connsiteY69" fmla="*/ 614362 h 1301750"/>
              <a:gd name="connsiteX70" fmla="*/ 634484 w 1341917"/>
              <a:gd name="connsiteY70" fmla="*/ 572245 h 1301750"/>
              <a:gd name="connsiteX71" fmla="*/ 563606 w 1341917"/>
              <a:gd name="connsiteY71" fmla="*/ 572245 h 1301750"/>
              <a:gd name="connsiteX72" fmla="*/ 549287 w 1341917"/>
              <a:gd name="connsiteY72" fmla="*/ 614362 h 1301750"/>
              <a:gd name="connsiteX73" fmla="*/ 508479 w 1341917"/>
              <a:gd name="connsiteY73" fmla="*/ 614362 h 1301750"/>
              <a:gd name="connsiteX74" fmla="*/ 590812 w 1341917"/>
              <a:gd name="connsiteY74" fmla="*/ 401637 h 1301750"/>
              <a:gd name="connsiteX75" fmla="*/ 211289 w 1341917"/>
              <a:gd name="connsiteY75" fmla="*/ 255587 h 1301750"/>
              <a:gd name="connsiteX76" fmla="*/ 167020 w 1341917"/>
              <a:gd name="connsiteY76" fmla="*/ 280575 h 1301750"/>
              <a:gd name="connsiteX77" fmla="*/ 40639 w 1341917"/>
              <a:gd name="connsiteY77" fmla="*/ 482617 h 1301750"/>
              <a:gd name="connsiteX78" fmla="*/ 40639 w 1341917"/>
              <a:gd name="connsiteY78" fmla="*/ 539018 h 1301750"/>
              <a:gd name="connsiteX79" fmla="*/ 167020 w 1341917"/>
              <a:gd name="connsiteY79" fmla="*/ 741061 h 1301750"/>
              <a:gd name="connsiteX80" fmla="*/ 211289 w 1341917"/>
              <a:gd name="connsiteY80" fmla="*/ 766762 h 1301750"/>
              <a:gd name="connsiteX81" fmla="*/ 1257330 w 1341917"/>
              <a:gd name="connsiteY81" fmla="*/ 766762 h 1301750"/>
              <a:gd name="connsiteX82" fmla="*/ 1310167 w 1341917"/>
              <a:gd name="connsiteY82" fmla="*/ 713217 h 1301750"/>
              <a:gd name="connsiteX83" fmla="*/ 1310167 w 1341917"/>
              <a:gd name="connsiteY83" fmla="*/ 308418 h 1301750"/>
              <a:gd name="connsiteX84" fmla="*/ 1257330 w 1341917"/>
              <a:gd name="connsiteY84" fmla="*/ 255587 h 1301750"/>
              <a:gd name="connsiteX85" fmla="*/ 211289 w 1341917"/>
              <a:gd name="connsiteY85" fmla="*/ 255587 h 1301750"/>
              <a:gd name="connsiteX86" fmla="*/ 209853 w 1341917"/>
              <a:gd name="connsiteY86" fmla="*/ 225425 h 1301750"/>
              <a:gd name="connsiteX87" fmla="*/ 1257690 w 1341917"/>
              <a:gd name="connsiteY87" fmla="*/ 225425 h 1301750"/>
              <a:gd name="connsiteX88" fmla="*/ 1341917 w 1341917"/>
              <a:gd name="connsiteY88" fmla="*/ 309007 h 1301750"/>
              <a:gd name="connsiteX89" fmla="*/ 1341917 w 1341917"/>
              <a:gd name="connsiteY89" fmla="*/ 712629 h 1301750"/>
              <a:gd name="connsiteX90" fmla="*/ 1257690 w 1341917"/>
              <a:gd name="connsiteY90" fmla="*/ 796925 h 1301750"/>
              <a:gd name="connsiteX91" fmla="*/ 209853 w 1341917"/>
              <a:gd name="connsiteY91" fmla="*/ 796925 h 1301750"/>
              <a:gd name="connsiteX92" fmla="*/ 138474 w 1341917"/>
              <a:gd name="connsiteY92" fmla="*/ 756920 h 1301750"/>
              <a:gd name="connsiteX93" fmla="*/ 12848 w 1341917"/>
              <a:gd name="connsiteY93" fmla="*/ 555466 h 1301750"/>
              <a:gd name="connsiteX94" fmla="*/ 12848 w 1341917"/>
              <a:gd name="connsiteY94" fmla="*/ 466170 h 1301750"/>
              <a:gd name="connsiteX95" fmla="*/ 138474 w 1341917"/>
              <a:gd name="connsiteY95" fmla="*/ 264716 h 1301750"/>
              <a:gd name="connsiteX96" fmla="*/ 209853 w 1341917"/>
              <a:gd name="connsiteY96" fmla="*/ 225425 h 1301750"/>
              <a:gd name="connsiteX97" fmla="*/ 670405 w 1341917"/>
              <a:gd name="connsiteY97" fmla="*/ 63500 h 1301750"/>
              <a:gd name="connsiteX98" fmla="*/ 630717 w 1341917"/>
              <a:gd name="connsiteY98" fmla="*/ 102394 h 1301750"/>
              <a:gd name="connsiteX99" fmla="*/ 670405 w 1341917"/>
              <a:gd name="connsiteY99" fmla="*/ 141288 h 1301750"/>
              <a:gd name="connsiteX100" fmla="*/ 710093 w 1341917"/>
              <a:gd name="connsiteY100" fmla="*/ 102394 h 1301750"/>
              <a:gd name="connsiteX101" fmla="*/ 670405 w 1341917"/>
              <a:gd name="connsiteY101" fmla="*/ 63500 h 1301750"/>
              <a:gd name="connsiteX102" fmla="*/ 670763 w 1341917"/>
              <a:gd name="connsiteY102" fmla="*/ 0 h 1301750"/>
              <a:gd name="connsiteX103" fmla="*/ 769520 w 1341917"/>
              <a:gd name="connsiteY103" fmla="*/ 14282 h 1301750"/>
              <a:gd name="connsiteX104" fmla="*/ 783117 w 1341917"/>
              <a:gd name="connsiteY104" fmla="*/ 37132 h 1301750"/>
              <a:gd name="connsiteX105" fmla="*/ 783117 w 1341917"/>
              <a:gd name="connsiteY105" fmla="*/ 176378 h 1301750"/>
              <a:gd name="connsiteX106" fmla="*/ 767373 w 1341917"/>
              <a:gd name="connsiteY106" fmla="*/ 192088 h 1301750"/>
              <a:gd name="connsiteX107" fmla="*/ 573436 w 1341917"/>
              <a:gd name="connsiteY107" fmla="*/ 192088 h 1301750"/>
              <a:gd name="connsiteX108" fmla="*/ 557692 w 1341917"/>
              <a:gd name="connsiteY108" fmla="*/ 176378 h 1301750"/>
              <a:gd name="connsiteX109" fmla="*/ 557692 w 1341917"/>
              <a:gd name="connsiteY109" fmla="*/ 37132 h 1301750"/>
              <a:gd name="connsiteX110" fmla="*/ 572005 w 1341917"/>
              <a:gd name="connsiteY110" fmla="*/ 14282 h 1301750"/>
              <a:gd name="connsiteX111" fmla="*/ 670763 w 1341917"/>
              <a:gd name="connsiteY111" fmla="*/ 0 h 130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341917" h="1301750">
                <a:moveTo>
                  <a:pt x="670405" y="874712"/>
                </a:moveTo>
                <a:cubicBezTo>
                  <a:pt x="648486" y="874712"/>
                  <a:pt x="630717" y="892836"/>
                  <a:pt x="630717" y="915194"/>
                </a:cubicBezTo>
                <a:cubicBezTo>
                  <a:pt x="630717" y="937552"/>
                  <a:pt x="648486" y="955676"/>
                  <a:pt x="670405" y="955676"/>
                </a:cubicBezTo>
                <a:cubicBezTo>
                  <a:pt x="692324" y="955676"/>
                  <a:pt x="710093" y="937552"/>
                  <a:pt x="710093" y="915194"/>
                </a:cubicBezTo>
                <a:cubicBezTo>
                  <a:pt x="710093" y="892836"/>
                  <a:pt x="692324" y="874712"/>
                  <a:pt x="670405" y="874712"/>
                </a:cubicBezTo>
                <a:close/>
                <a:moveTo>
                  <a:pt x="573436" y="827087"/>
                </a:moveTo>
                <a:cubicBezTo>
                  <a:pt x="573436" y="827087"/>
                  <a:pt x="573436" y="827087"/>
                  <a:pt x="767373" y="827087"/>
                </a:cubicBezTo>
                <a:cubicBezTo>
                  <a:pt x="775961" y="827087"/>
                  <a:pt x="783117" y="834236"/>
                  <a:pt x="783117" y="842814"/>
                </a:cubicBezTo>
                <a:cubicBezTo>
                  <a:pt x="783117" y="842814"/>
                  <a:pt x="783117" y="842814"/>
                  <a:pt x="783117" y="1286023"/>
                </a:cubicBezTo>
                <a:cubicBezTo>
                  <a:pt x="783117" y="1294602"/>
                  <a:pt x="775961" y="1301750"/>
                  <a:pt x="767373" y="1301750"/>
                </a:cubicBezTo>
                <a:cubicBezTo>
                  <a:pt x="767373" y="1301750"/>
                  <a:pt x="767373" y="1301750"/>
                  <a:pt x="573436" y="1301750"/>
                </a:cubicBezTo>
                <a:cubicBezTo>
                  <a:pt x="564849" y="1301750"/>
                  <a:pt x="557692" y="1294602"/>
                  <a:pt x="557692" y="1286023"/>
                </a:cubicBezTo>
                <a:cubicBezTo>
                  <a:pt x="557692" y="1286023"/>
                  <a:pt x="557692" y="1286023"/>
                  <a:pt x="557692" y="842814"/>
                </a:cubicBezTo>
                <a:cubicBezTo>
                  <a:pt x="557692" y="834236"/>
                  <a:pt x="564849" y="827087"/>
                  <a:pt x="573436" y="827087"/>
                </a:cubicBezTo>
                <a:close/>
                <a:moveTo>
                  <a:pt x="598610" y="466725"/>
                </a:moveTo>
                <a:cubicBezTo>
                  <a:pt x="573567" y="544513"/>
                  <a:pt x="573567" y="544513"/>
                  <a:pt x="573567" y="544513"/>
                </a:cubicBezTo>
                <a:cubicBezTo>
                  <a:pt x="624367" y="544513"/>
                  <a:pt x="624367" y="544513"/>
                  <a:pt x="624367" y="544513"/>
                </a:cubicBezTo>
                <a:cubicBezTo>
                  <a:pt x="598610" y="466725"/>
                  <a:pt x="598610" y="466725"/>
                  <a:pt x="598610" y="466725"/>
                </a:cubicBezTo>
                <a:close/>
                <a:moveTo>
                  <a:pt x="427106" y="438150"/>
                </a:moveTo>
                <a:cubicBezTo>
                  <a:pt x="423539" y="438150"/>
                  <a:pt x="419972" y="438150"/>
                  <a:pt x="416404" y="438861"/>
                </a:cubicBezTo>
                <a:cubicBezTo>
                  <a:pt x="416404" y="504991"/>
                  <a:pt x="416404" y="504991"/>
                  <a:pt x="416404" y="504991"/>
                </a:cubicBezTo>
                <a:cubicBezTo>
                  <a:pt x="422112" y="505702"/>
                  <a:pt x="427106" y="506413"/>
                  <a:pt x="431387" y="506413"/>
                </a:cubicBezTo>
                <a:cubicBezTo>
                  <a:pt x="447798" y="506413"/>
                  <a:pt x="459927" y="503569"/>
                  <a:pt x="468489" y="497880"/>
                </a:cubicBezTo>
                <a:cubicBezTo>
                  <a:pt x="475623" y="492192"/>
                  <a:pt x="479904" y="482948"/>
                  <a:pt x="479904" y="470859"/>
                </a:cubicBezTo>
                <a:cubicBezTo>
                  <a:pt x="479904" y="448816"/>
                  <a:pt x="462067" y="438150"/>
                  <a:pt x="427106" y="438150"/>
                </a:cubicBezTo>
                <a:close/>
                <a:moveTo>
                  <a:pt x="843442" y="406400"/>
                </a:moveTo>
                <a:cubicBezTo>
                  <a:pt x="1018067" y="406400"/>
                  <a:pt x="1018067" y="406400"/>
                  <a:pt x="1018067" y="406400"/>
                </a:cubicBezTo>
                <a:cubicBezTo>
                  <a:pt x="1018067" y="439050"/>
                  <a:pt x="1018067" y="439050"/>
                  <a:pt x="1018067" y="439050"/>
                </a:cubicBezTo>
                <a:cubicBezTo>
                  <a:pt x="947931" y="439050"/>
                  <a:pt x="947931" y="439050"/>
                  <a:pt x="947931" y="439050"/>
                </a:cubicBezTo>
                <a:cubicBezTo>
                  <a:pt x="947931" y="614363"/>
                  <a:pt x="947931" y="614363"/>
                  <a:pt x="947931" y="614363"/>
                </a:cubicBezTo>
                <a:cubicBezTo>
                  <a:pt x="910716" y="614363"/>
                  <a:pt x="910716" y="614363"/>
                  <a:pt x="910716" y="614363"/>
                </a:cubicBezTo>
                <a:cubicBezTo>
                  <a:pt x="910716" y="439050"/>
                  <a:pt x="910716" y="439050"/>
                  <a:pt x="910716" y="439050"/>
                </a:cubicBezTo>
                <a:cubicBezTo>
                  <a:pt x="843442" y="439050"/>
                  <a:pt x="843442" y="439050"/>
                  <a:pt x="843442" y="439050"/>
                </a:cubicBezTo>
                <a:cubicBezTo>
                  <a:pt x="843442" y="406400"/>
                  <a:pt x="843442" y="406400"/>
                  <a:pt x="843442" y="406400"/>
                </a:cubicBezTo>
                <a:close/>
                <a:moveTo>
                  <a:pt x="422113" y="404812"/>
                </a:moveTo>
                <a:cubicBezTo>
                  <a:pt x="455031" y="404812"/>
                  <a:pt x="480078" y="409074"/>
                  <a:pt x="495106" y="419729"/>
                </a:cubicBezTo>
                <a:cubicBezTo>
                  <a:pt x="510134" y="429674"/>
                  <a:pt x="518005" y="445301"/>
                  <a:pt x="518005" y="467322"/>
                </a:cubicBezTo>
                <a:cubicBezTo>
                  <a:pt x="518005" y="514204"/>
                  <a:pt x="489381" y="539066"/>
                  <a:pt x="432847" y="539066"/>
                </a:cubicBezTo>
                <a:cubicBezTo>
                  <a:pt x="429269" y="539066"/>
                  <a:pt x="422829" y="539066"/>
                  <a:pt x="416388" y="538356"/>
                </a:cubicBezTo>
                <a:cubicBezTo>
                  <a:pt x="416388" y="614362"/>
                  <a:pt x="416388" y="614362"/>
                  <a:pt x="416388" y="614362"/>
                </a:cubicBezTo>
                <a:cubicBezTo>
                  <a:pt x="379892" y="614362"/>
                  <a:pt x="379892" y="614362"/>
                  <a:pt x="379892" y="614362"/>
                </a:cubicBezTo>
                <a:cubicBezTo>
                  <a:pt x="379892" y="406233"/>
                  <a:pt x="379892" y="406233"/>
                  <a:pt x="379892" y="406233"/>
                </a:cubicBezTo>
                <a:cubicBezTo>
                  <a:pt x="403507" y="404812"/>
                  <a:pt x="417820" y="404812"/>
                  <a:pt x="422113" y="404812"/>
                </a:cubicBezTo>
                <a:close/>
                <a:moveTo>
                  <a:pt x="767956" y="401637"/>
                </a:moveTo>
                <a:cubicBezTo>
                  <a:pt x="791501" y="401637"/>
                  <a:pt x="809338" y="405944"/>
                  <a:pt x="820753" y="415275"/>
                </a:cubicBezTo>
                <a:cubicBezTo>
                  <a:pt x="809338" y="447575"/>
                  <a:pt x="809338" y="447575"/>
                  <a:pt x="809338" y="447575"/>
                </a:cubicBezTo>
                <a:cubicBezTo>
                  <a:pt x="796495" y="438244"/>
                  <a:pt x="782939" y="433937"/>
                  <a:pt x="768669" y="433937"/>
                </a:cubicBezTo>
                <a:cubicBezTo>
                  <a:pt x="760107" y="433937"/>
                  <a:pt x="753686" y="436091"/>
                  <a:pt x="748692" y="440397"/>
                </a:cubicBezTo>
                <a:cubicBezTo>
                  <a:pt x="743697" y="445422"/>
                  <a:pt x="741557" y="450446"/>
                  <a:pt x="741557" y="458342"/>
                </a:cubicBezTo>
                <a:cubicBezTo>
                  <a:pt x="741557" y="469826"/>
                  <a:pt x="755113" y="482747"/>
                  <a:pt x="780798" y="495667"/>
                </a:cubicBezTo>
                <a:cubicBezTo>
                  <a:pt x="795068" y="502844"/>
                  <a:pt x="805057" y="508587"/>
                  <a:pt x="811478" y="515047"/>
                </a:cubicBezTo>
                <a:cubicBezTo>
                  <a:pt x="817900" y="520071"/>
                  <a:pt x="822180" y="527249"/>
                  <a:pt x="825748" y="534427"/>
                </a:cubicBezTo>
                <a:cubicBezTo>
                  <a:pt x="828602" y="542322"/>
                  <a:pt x="830742" y="550936"/>
                  <a:pt x="830742" y="560267"/>
                </a:cubicBezTo>
                <a:cubicBezTo>
                  <a:pt x="830742" y="577494"/>
                  <a:pt x="824321" y="591849"/>
                  <a:pt x="810051" y="602616"/>
                </a:cubicBezTo>
                <a:cubicBezTo>
                  <a:pt x="797209" y="613383"/>
                  <a:pt x="778658" y="619125"/>
                  <a:pt x="757253" y="619125"/>
                </a:cubicBezTo>
                <a:cubicBezTo>
                  <a:pt x="737276" y="619125"/>
                  <a:pt x="719439" y="614101"/>
                  <a:pt x="703742" y="604052"/>
                </a:cubicBezTo>
                <a:cubicBezTo>
                  <a:pt x="717298" y="570316"/>
                  <a:pt x="717298" y="570316"/>
                  <a:pt x="717298" y="570316"/>
                </a:cubicBezTo>
                <a:cubicBezTo>
                  <a:pt x="732282" y="581083"/>
                  <a:pt x="747265" y="585389"/>
                  <a:pt x="761534" y="585389"/>
                </a:cubicBezTo>
                <a:cubicBezTo>
                  <a:pt x="782225" y="585389"/>
                  <a:pt x="792928" y="578929"/>
                  <a:pt x="792928" y="563138"/>
                </a:cubicBezTo>
                <a:cubicBezTo>
                  <a:pt x="792928" y="555960"/>
                  <a:pt x="790787" y="548782"/>
                  <a:pt x="785793" y="542322"/>
                </a:cubicBezTo>
                <a:cubicBezTo>
                  <a:pt x="780798" y="536580"/>
                  <a:pt x="770096" y="528685"/>
                  <a:pt x="754400" y="520789"/>
                </a:cubicBezTo>
                <a:cubicBezTo>
                  <a:pt x="738703" y="512893"/>
                  <a:pt x="727287" y="506433"/>
                  <a:pt x="721579" y="500691"/>
                </a:cubicBezTo>
                <a:cubicBezTo>
                  <a:pt x="716585" y="495667"/>
                  <a:pt x="712304" y="489207"/>
                  <a:pt x="708737" y="482029"/>
                </a:cubicBezTo>
                <a:cubicBezTo>
                  <a:pt x="705883" y="474851"/>
                  <a:pt x="704456" y="466955"/>
                  <a:pt x="704456" y="458342"/>
                </a:cubicBezTo>
                <a:cubicBezTo>
                  <a:pt x="704456" y="441833"/>
                  <a:pt x="710164" y="428913"/>
                  <a:pt x="722293" y="417428"/>
                </a:cubicBezTo>
                <a:cubicBezTo>
                  <a:pt x="733709" y="407379"/>
                  <a:pt x="749405" y="401637"/>
                  <a:pt x="767956" y="401637"/>
                </a:cubicBezTo>
                <a:close/>
                <a:moveTo>
                  <a:pt x="590812" y="401637"/>
                </a:moveTo>
                <a:cubicBezTo>
                  <a:pt x="607278" y="401637"/>
                  <a:pt x="607278" y="401637"/>
                  <a:pt x="607278" y="401637"/>
                </a:cubicBezTo>
                <a:cubicBezTo>
                  <a:pt x="691042" y="614362"/>
                  <a:pt x="691042" y="614362"/>
                  <a:pt x="691042" y="614362"/>
                </a:cubicBezTo>
                <a:cubicBezTo>
                  <a:pt x="650234" y="614362"/>
                  <a:pt x="650234" y="614362"/>
                  <a:pt x="650234" y="614362"/>
                </a:cubicBezTo>
                <a:cubicBezTo>
                  <a:pt x="634484" y="572245"/>
                  <a:pt x="634484" y="572245"/>
                  <a:pt x="634484" y="572245"/>
                </a:cubicBezTo>
                <a:cubicBezTo>
                  <a:pt x="563606" y="572245"/>
                  <a:pt x="563606" y="572245"/>
                  <a:pt x="563606" y="572245"/>
                </a:cubicBezTo>
                <a:cubicBezTo>
                  <a:pt x="549287" y="614362"/>
                  <a:pt x="549287" y="614362"/>
                  <a:pt x="549287" y="614362"/>
                </a:cubicBezTo>
                <a:cubicBezTo>
                  <a:pt x="508479" y="614362"/>
                  <a:pt x="508479" y="614362"/>
                  <a:pt x="508479" y="614362"/>
                </a:cubicBezTo>
                <a:cubicBezTo>
                  <a:pt x="590812" y="401637"/>
                  <a:pt x="590812" y="401637"/>
                  <a:pt x="590812" y="401637"/>
                </a:cubicBezTo>
                <a:close/>
                <a:moveTo>
                  <a:pt x="211289" y="255587"/>
                </a:moveTo>
                <a:cubicBezTo>
                  <a:pt x="193439" y="255587"/>
                  <a:pt x="176302" y="264868"/>
                  <a:pt x="167020" y="280575"/>
                </a:cubicBezTo>
                <a:cubicBezTo>
                  <a:pt x="167020" y="280575"/>
                  <a:pt x="167020" y="280575"/>
                  <a:pt x="40639" y="482617"/>
                </a:cubicBezTo>
                <a:cubicBezTo>
                  <a:pt x="30642" y="499752"/>
                  <a:pt x="30642" y="521884"/>
                  <a:pt x="40639" y="539018"/>
                </a:cubicBezTo>
                <a:cubicBezTo>
                  <a:pt x="40639" y="539018"/>
                  <a:pt x="40639" y="539018"/>
                  <a:pt x="167020" y="741061"/>
                </a:cubicBezTo>
                <a:cubicBezTo>
                  <a:pt x="176302" y="757481"/>
                  <a:pt x="193439" y="766762"/>
                  <a:pt x="211289" y="766762"/>
                </a:cubicBezTo>
                <a:cubicBezTo>
                  <a:pt x="211289" y="766762"/>
                  <a:pt x="211289" y="766762"/>
                  <a:pt x="1257330" y="766762"/>
                </a:cubicBezTo>
                <a:cubicBezTo>
                  <a:pt x="1286605" y="766762"/>
                  <a:pt x="1310167" y="742488"/>
                  <a:pt x="1310167" y="713217"/>
                </a:cubicBezTo>
                <a:cubicBezTo>
                  <a:pt x="1310167" y="713217"/>
                  <a:pt x="1310167" y="713217"/>
                  <a:pt x="1310167" y="308418"/>
                </a:cubicBezTo>
                <a:cubicBezTo>
                  <a:pt x="1310167" y="279147"/>
                  <a:pt x="1286605" y="255587"/>
                  <a:pt x="1257330" y="255587"/>
                </a:cubicBezTo>
                <a:cubicBezTo>
                  <a:pt x="1257330" y="255587"/>
                  <a:pt x="1257330" y="255587"/>
                  <a:pt x="211289" y="255587"/>
                </a:cubicBezTo>
                <a:close/>
                <a:moveTo>
                  <a:pt x="209853" y="225425"/>
                </a:moveTo>
                <a:cubicBezTo>
                  <a:pt x="209853" y="225425"/>
                  <a:pt x="209853" y="225425"/>
                  <a:pt x="1257690" y="225425"/>
                </a:cubicBezTo>
                <a:cubicBezTo>
                  <a:pt x="1304087" y="225425"/>
                  <a:pt x="1341917" y="262573"/>
                  <a:pt x="1341917" y="309007"/>
                </a:cubicBezTo>
                <a:cubicBezTo>
                  <a:pt x="1341917" y="309007"/>
                  <a:pt x="1341917" y="309007"/>
                  <a:pt x="1341917" y="712629"/>
                </a:cubicBezTo>
                <a:cubicBezTo>
                  <a:pt x="1341917" y="759063"/>
                  <a:pt x="1304087" y="796925"/>
                  <a:pt x="1257690" y="796925"/>
                </a:cubicBezTo>
                <a:cubicBezTo>
                  <a:pt x="1257690" y="796925"/>
                  <a:pt x="1257690" y="796925"/>
                  <a:pt x="209853" y="796925"/>
                </a:cubicBezTo>
                <a:cubicBezTo>
                  <a:pt x="180588" y="796925"/>
                  <a:pt x="154178" y="781923"/>
                  <a:pt x="138474" y="756920"/>
                </a:cubicBezTo>
                <a:cubicBezTo>
                  <a:pt x="138474" y="756920"/>
                  <a:pt x="138474" y="756920"/>
                  <a:pt x="12848" y="555466"/>
                </a:cubicBezTo>
                <a:cubicBezTo>
                  <a:pt x="-4283" y="528320"/>
                  <a:pt x="-4283" y="493316"/>
                  <a:pt x="12848" y="466170"/>
                </a:cubicBezTo>
                <a:cubicBezTo>
                  <a:pt x="12848" y="466170"/>
                  <a:pt x="12848" y="466170"/>
                  <a:pt x="138474" y="264716"/>
                </a:cubicBezTo>
                <a:cubicBezTo>
                  <a:pt x="154178" y="240427"/>
                  <a:pt x="180588" y="225425"/>
                  <a:pt x="209853" y="225425"/>
                </a:cubicBezTo>
                <a:close/>
                <a:moveTo>
                  <a:pt x="670405" y="63500"/>
                </a:moveTo>
                <a:cubicBezTo>
                  <a:pt x="648486" y="63500"/>
                  <a:pt x="630717" y="80913"/>
                  <a:pt x="630717" y="102394"/>
                </a:cubicBezTo>
                <a:cubicBezTo>
                  <a:pt x="630717" y="123875"/>
                  <a:pt x="648486" y="141288"/>
                  <a:pt x="670405" y="141288"/>
                </a:cubicBezTo>
                <a:cubicBezTo>
                  <a:pt x="692324" y="141288"/>
                  <a:pt x="710093" y="123875"/>
                  <a:pt x="710093" y="102394"/>
                </a:cubicBezTo>
                <a:cubicBezTo>
                  <a:pt x="710093" y="80913"/>
                  <a:pt x="692324" y="63500"/>
                  <a:pt x="670405" y="63500"/>
                </a:cubicBezTo>
                <a:close/>
                <a:moveTo>
                  <a:pt x="670763" y="0"/>
                </a:moveTo>
                <a:cubicBezTo>
                  <a:pt x="743042" y="0"/>
                  <a:pt x="769520" y="14282"/>
                  <a:pt x="769520" y="14282"/>
                </a:cubicBezTo>
                <a:cubicBezTo>
                  <a:pt x="776677" y="17852"/>
                  <a:pt x="783117" y="28563"/>
                  <a:pt x="783117" y="37132"/>
                </a:cubicBezTo>
                <a:cubicBezTo>
                  <a:pt x="783117" y="37132"/>
                  <a:pt x="783117" y="37132"/>
                  <a:pt x="783117" y="176378"/>
                </a:cubicBezTo>
                <a:cubicBezTo>
                  <a:pt x="783117" y="184947"/>
                  <a:pt x="775961" y="192088"/>
                  <a:pt x="767373" y="192088"/>
                </a:cubicBezTo>
                <a:cubicBezTo>
                  <a:pt x="767373" y="192088"/>
                  <a:pt x="767373" y="192088"/>
                  <a:pt x="573436" y="192088"/>
                </a:cubicBezTo>
                <a:cubicBezTo>
                  <a:pt x="564849" y="192088"/>
                  <a:pt x="557692" y="184947"/>
                  <a:pt x="557692" y="176378"/>
                </a:cubicBezTo>
                <a:cubicBezTo>
                  <a:pt x="557692" y="176378"/>
                  <a:pt x="557692" y="176378"/>
                  <a:pt x="557692" y="37132"/>
                </a:cubicBezTo>
                <a:cubicBezTo>
                  <a:pt x="557692" y="28563"/>
                  <a:pt x="564133" y="17852"/>
                  <a:pt x="572005" y="14282"/>
                </a:cubicBezTo>
                <a:cubicBezTo>
                  <a:pt x="572005" y="14282"/>
                  <a:pt x="597768" y="0"/>
                  <a:pt x="670763" y="0"/>
                </a:cubicBezTo>
                <a:close/>
              </a:path>
            </a:pathLst>
          </a:custGeom>
          <a:solidFill>
            <a:schemeClr val="bg1">
              <a:lumMod val="100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chemeClr val="tx2">
                  <a:lumMod val="100000"/>
                </a:schemeClr>
              </a:solidFill>
            </a:endParaRPr>
          </a:p>
        </p:txBody>
      </p:sp>
      <p:sp>
        <p:nvSpPr>
          <p:cNvPr id="34" name="ee4pFootnotes"/>
          <p:cNvSpPr>
            <a:spLocks noChangeArrowheads="1"/>
          </p:cNvSpPr>
          <p:nvPr/>
        </p:nvSpPr>
        <p:spPr bwMode="auto">
          <a:xfrm>
            <a:off x="630000" y="6282941"/>
            <a:ext cx="903091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altLang="ko-KR" sz="1000" dirty="0">
                <a:solidFill>
                  <a:schemeClr val="bg1">
                    <a:lumMod val="50000"/>
                  </a:schemeClr>
                </a:solidFill>
                <a:latin typeface="Trebuchet MS" panose="020B0603020202020204" pitchFamily="34" charset="0"/>
                <a:ea typeface="Gulim" pitchFamily="34" charset="-127"/>
                <a:cs typeface="Arial" pitchFamily="34" charset="0"/>
              </a:rPr>
              <a:t>Note: 2010-2019 time period was 12/31/2009-12/31/2019. 2017-2019 time period was 12/31/2016-12/31/2019.</a:t>
            </a:r>
            <a:endParaRPr lang="en-US" altLang="ko-KR" sz="1000" dirty="0">
              <a:solidFill>
                <a:schemeClr val="bg1">
                  <a:lumMod val="50000"/>
                </a:schemeClr>
              </a:solidFill>
              <a:latin typeface="Trebuchet MS" panose="020B0603020202020204" pitchFamily="34" charset="0"/>
              <a:ea typeface="Gulim" pitchFamily="34" charset="-127"/>
            </a:endParaRPr>
          </a:p>
          <a:p>
            <a:pPr>
              <a:lnSpc>
                <a:spcPct val="90000"/>
              </a:lnSpc>
            </a:pPr>
            <a:r>
              <a:rPr lang="en-US" sz="1000" dirty="0">
                <a:solidFill>
                  <a:schemeClr val="bg1">
                    <a:lumMod val="50000"/>
                  </a:schemeClr>
                </a:solidFill>
                <a:latin typeface="Trebuchet MS" panose="020B0603020202020204" pitchFamily="34" charset="0"/>
                <a:ea typeface="Gulim" pitchFamily="34" charset="-127"/>
                <a:cs typeface="Arial" pitchFamily="34" charset="0"/>
              </a:rPr>
              <a:t>Source: BCG ValueScience analysis</a:t>
            </a:r>
            <a:endParaRPr lang="en-US" sz="1000" dirty="0">
              <a:solidFill>
                <a:schemeClr val="bg1">
                  <a:lumMod val="50000"/>
                </a:schemeClr>
              </a:solidFill>
              <a:latin typeface="Trebuchet MS" panose="020B0603020202020204" pitchFamily="34" charset="0"/>
              <a:cs typeface="Arial" pitchFamily="34" charset="0"/>
            </a:endParaRPr>
          </a:p>
        </p:txBody>
      </p:sp>
      <p:pic>
        <p:nvPicPr>
          <p:cNvPr id="20" name="Picture 2"/>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103" t="18094" r="1103" b="18782"/>
          <a:stretch/>
        </p:blipFill>
        <p:spPr bwMode="auto">
          <a:xfrm>
            <a:off x="4572150" y="2481140"/>
            <a:ext cx="1146613" cy="411175"/>
          </a:xfrm>
          <a:prstGeom prst="rect">
            <a:avLst/>
          </a:prstGeom>
          <a:noFill/>
          <a:extLst>
            <a:ext uri="{909E8E84-426E-40DD-AFC4-6F175D3DCCD1}">
              <a14:hiddenFill xmlns:a14="http://schemas.microsoft.com/office/drawing/2010/main">
                <a:solidFill>
                  <a:srgbClr val="FFFFFF"/>
                </a:solidFill>
              </a14:hiddenFill>
            </a:ext>
          </a:extLst>
        </p:spPr>
      </p:pic>
      <p:pic>
        <p:nvPicPr>
          <p:cNvPr id="345229" name="Picture 141"/>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514717" y="4197981"/>
            <a:ext cx="1584621" cy="5732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406606" y="5127568"/>
            <a:ext cx="770615" cy="770615"/>
          </a:xfrm>
          <a:prstGeom prst="rect">
            <a:avLst/>
          </a:prstGeom>
        </p:spPr>
      </p:pic>
      <p:pic>
        <p:nvPicPr>
          <p:cNvPr id="26" name="Picture 25"/>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8827593" y="2256260"/>
            <a:ext cx="948175" cy="860935"/>
          </a:xfrm>
          <a:prstGeom prst="rect">
            <a:avLst/>
          </a:prstGeom>
        </p:spPr>
      </p:pic>
      <p:pic>
        <p:nvPicPr>
          <p:cNvPr id="6" name="Picture 5"/>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492435" y="3444908"/>
            <a:ext cx="1306043" cy="408138"/>
          </a:xfrm>
          <a:prstGeom prst="rect">
            <a:avLst/>
          </a:prstGeom>
        </p:spPr>
      </p:pic>
      <p:pic>
        <p:nvPicPr>
          <p:cNvPr id="28" name="Picture 27"/>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497102" y="3427482"/>
            <a:ext cx="1619851" cy="508980"/>
          </a:xfrm>
          <a:prstGeom prst="rect">
            <a:avLst/>
          </a:prstGeom>
        </p:spPr>
      </p:pic>
      <p:pic>
        <p:nvPicPr>
          <p:cNvPr id="45" name="Picture 44"/>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8710253" y="3355273"/>
            <a:ext cx="1182855" cy="635903"/>
          </a:xfrm>
          <a:prstGeom prst="rect">
            <a:avLst/>
          </a:prstGeom>
        </p:spPr>
      </p:pic>
      <p:pic>
        <p:nvPicPr>
          <p:cNvPr id="36" name="Picture 40"/>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916370" y="5298803"/>
            <a:ext cx="770620" cy="558700"/>
          </a:xfrm>
          <a:prstGeom prst="rect">
            <a:avLst/>
          </a:prstGeom>
          <a:noFill/>
          <a:extLst>
            <a:ext uri="{909E8E84-426E-40DD-AFC4-6F175D3DCCD1}">
              <a14:hiddenFill xmlns:a14="http://schemas.microsoft.com/office/drawing/2010/main">
                <a:solidFill>
                  <a:srgbClr val="FFFFFF"/>
                </a:solidFill>
              </a14:hiddenFill>
            </a:ext>
          </a:extLst>
        </p:spPr>
      </p:pic>
      <p:pic>
        <p:nvPicPr>
          <p:cNvPr id="97374" name="Picture 94"/>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460357" y="5298793"/>
            <a:ext cx="653574" cy="55871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4570082" y="4399880"/>
            <a:ext cx="1150749" cy="407952"/>
          </a:xfrm>
          <a:prstGeom prst="rect">
            <a:avLst/>
          </a:prstGeom>
        </p:spPr>
      </p:pic>
      <p:pic>
        <p:nvPicPr>
          <p:cNvPr id="55" name="Picture 54"/>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6505798" y="2504538"/>
            <a:ext cx="1602459" cy="288321"/>
          </a:xfrm>
          <a:prstGeom prst="rect">
            <a:avLst/>
          </a:prstGeom>
        </p:spPr>
      </p:pic>
      <p:pic>
        <p:nvPicPr>
          <p:cNvPr id="30" name="Picture 27"/>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4602843" y="5308262"/>
            <a:ext cx="1085227" cy="53977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8735661" y="4398997"/>
            <a:ext cx="1132040" cy="409718"/>
          </a:xfrm>
          <a:prstGeom prst="rect">
            <a:avLst/>
          </a:prstGeom>
        </p:spPr>
      </p:pic>
    </p:spTree>
    <p:extLst>
      <p:ext uri="{BB962C8B-B14F-4D97-AF65-F5344CB8AC3E}">
        <p14:creationId xmlns:p14="http://schemas.microsoft.com/office/powerpoint/2010/main" val="522508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1622916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5328" name="think-cell Slide" r:id="rId18" imgW="471" imgH="472" progId="TCLayout.ActiveDocument.1">
                  <p:embed/>
                </p:oleObj>
              </mc:Choice>
              <mc:Fallback>
                <p:oleObj name="think-cell Slide" r:id="rId18" imgW="471" imgH="472" progId="TCLayout.ActiveDocument.1">
                  <p:embed/>
                  <p:pic>
                    <p:nvPicPr>
                      <p:cNvPr id="4" name="Object 3" hidden="1"/>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1600" dirty="0">
              <a:solidFill>
                <a:srgbClr val="FFFFFF"/>
              </a:solidFill>
              <a:latin typeface="Trebuchet MS" panose="020B0603020202020204" pitchFamily="34" charset="0"/>
              <a:sym typeface="Trebuchet MS" panose="020B0603020202020204" pitchFamily="34" charset="0"/>
            </a:endParaRPr>
          </a:p>
        </p:txBody>
      </p:sp>
      <p:sp>
        <p:nvSpPr>
          <p:cNvPr id="9" name="ee4pHeader1"/>
          <p:cNvSpPr txBox="1"/>
          <p:nvPr/>
        </p:nvSpPr>
        <p:spPr>
          <a:xfrm>
            <a:off x="630000" y="1622425"/>
            <a:ext cx="10933200" cy="277813"/>
          </a:xfrm>
          <a:prstGeom prst="rect">
            <a:avLst/>
          </a:prstGeom>
          <a:noFill/>
          <a:ln cap="rnd">
            <a:noFill/>
          </a:ln>
        </p:spPr>
        <p:txBody>
          <a:bodyPr wrap="square" lIns="0" tIns="0" rIns="0" bIns="0" rtlCol="0" anchor="t">
            <a:noAutofit/>
          </a:bodyPr>
          <a:lstStyle/>
          <a:p>
            <a:pPr marL="0" lvl="3"/>
            <a:r>
              <a:rPr lang="en-US" dirty="0" err="1">
                <a:solidFill>
                  <a:schemeClr val="tx2"/>
                </a:solidFill>
              </a:rPr>
              <a:t>TSR</a:t>
            </a:r>
            <a:r>
              <a:rPr lang="en-US" dirty="0">
                <a:solidFill>
                  <a:schemeClr val="tx2"/>
                </a:solidFill>
              </a:rPr>
              <a:t> contribution in long-term + recent ‘winners’ (2017-2019)</a:t>
            </a:r>
          </a:p>
        </p:txBody>
      </p:sp>
      <p:sp>
        <p:nvSpPr>
          <p:cNvPr id="43" name="ee4pContent2"/>
          <p:cNvSpPr txBox="1"/>
          <p:nvPr/>
        </p:nvSpPr>
        <p:spPr>
          <a:xfrm>
            <a:off x="4629659" y="3125788"/>
            <a:ext cx="6933541" cy="277813"/>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45720">
              <a:buSzPct val="100000"/>
            </a:pPr>
            <a:r>
              <a:rPr lang="en-US" sz="1800" b="1" dirty="0">
                <a:solidFill>
                  <a:srgbClr val="3EAD92"/>
                </a:solidFill>
              </a:rPr>
              <a:t>Went ‘deep’ before going ‘broad’</a:t>
            </a:r>
          </a:p>
        </p:txBody>
      </p:sp>
      <p:sp>
        <p:nvSpPr>
          <p:cNvPr id="45" name="ee4pContent2"/>
          <p:cNvSpPr txBox="1"/>
          <p:nvPr/>
        </p:nvSpPr>
        <p:spPr>
          <a:xfrm>
            <a:off x="4629659" y="3671888"/>
            <a:ext cx="6933541" cy="276225"/>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45720">
              <a:buSzPct val="100000"/>
            </a:pPr>
            <a:r>
              <a:rPr lang="en-US" sz="1800" b="1" dirty="0">
                <a:solidFill>
                  <a:srgbClr val="3EAD92"/>
                </a:solidFill>
              </a:rPr>
              <a:t>Created and renewed tangible product/service superiority</a:t>
            </a:r>
          </a:p>
        </p:txBody>
      </p:sp>
      <p:sp>
        <p:nvSpPr>
          <p:cNvPr id="44" name="ee4pContent2"/>
          <p:cNvSpPr txBox="1"/>
          <p:nvPr/>
        </p:nvSpPr>
        <p:spPr>
          <a:xfrm>
            <a:off x="4629659" y="4217988"/>
            <a:ext cx="6933541" cy="276225"/>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45720">
              <a:buSzPct val="100000"/>
            </a:pPr>
            <a:r>
              <a:rPr lang="en-US" sz="1800" b="1" dirty="0">
                <a:solidFill>
                  <a:srgbClr val="3EAD92"/>
                </a:solidFill>
              </a:rPr>
              <a:t>Prioritized volume then price, not the other way around</a:t>
            </a:r>
          </a:p>
        </p:txBody>
      </p:sp>
      <p:graphicFrame>
        <p:nvGraphicFramePr>
          <p:cNvPr id="38" name="Chart 37">
            <a:extLst>
              <a:ext uri="{FF2B5EF4-FFF2-40B4-BE49-F238E27FC236}">
                <a16:creationId xmlns:a16="http://schemas.microsoft.com/office/drawing/2014/main" id="{2228676B-D0A4-44F6-A07E-00687ECF853C}"/>
              </a:ext>
            </a:extLst>
          </p:cNvPr>
          <p:cNvGraphicFramePr/>
          <p:nvPr>
            <p:custDataLst>
              <p:tags r:id="rId5"/>
            </p:custDataLst>
            <p:extLst>
              <p:ext uri="{D42A27DB-BD31-4B8C-83A1-F6EECF244321}">
                <p14:modId xmlns:p14="http://schemas.microsoft.com/office/powerpoint/2010/main" val="2653580752"/>
              </p:ext>
            </p:extLst>
          </p:nvPr>
        </p:nvGraphicFramePr>
        <p:xfrm>
          <a:off x="1687513" y="2243138"/>
          <a:ext cx="1881187" cy="3422650"/>
        </p:xfrm>
        <a:graphic>
          <a:graphicData uri="http://schemas.openxmlformats.org/drawingml/2006/chart">
            <c:chart xmlns:c="http://schemas.openxmlformats.org/drawingml/2006/chart" xmlns:r="http://schemas.openxmlformats.org/officeDocument/2006/relationships" r:id="rId20"/>
          </a:graphicData>
        </a:graphic>
      </p:graphicFrame>
      <p:cxnSp>
        <p:nvCxnSpPr>
          <p:cNvPr id="7" name="Straight Connector 6"/>
          <p:cNvCxnSpPr/>
          <p:nvPr>
            <p:custDataLst>
              <p:tags r:id="rId6"/>
            </p:custDataLst>
          </p:nvPr>
        </p:nvCxnSpPr>
        <p:spPr bwMode="gray">
          <a:xfrm>
            <a:off x="2008188" y="4919663"/>
            <a:ext cx="98425" cy="354013"/>
          </a:xfrm>
          <a:prstGeom prst="line">
            <a:avLst/>
          </a:prstGeom>
          <a:ln w="9525" cap="rnd"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7"/>
            </p:custDataLst>
          </p:nvPr>
        </p:nvCxnSpPr>
        <p:spPr bwMode="gray">
          <a:xfrm>
            <a:off x="2008188" y="5372100"/>
            <a:ext cx="98425" cy="109538"/>
          </a:xfrm>
          <a:prstGeom prst="line">
            <a:avLst/>
          </a:prstGeom>
          <a:ln w="9525" cap="rnd"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Text Placeholder 3"/>
          <p:cNvSpPr>
            <a:spLocks noGrp="1"/>
          </p:cNvSpPr>
          <p:nvPr>
            <p:custDataLst>
              <p:tags r:id="rId8"/>
            </p:custDataLst>
          </p:nvPr>
        </p:nvSpPr>
        <p:spPr bwMode="gray">
          <a:xfrm>
            <a:off x="711200" y="4064000"/>
            <a:ext cx="1271588" cy="5365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906D6AD3-60B1-49B5-84CF-EBD3E19A9D1F}" type="datetime'''''G''''r''o''''w''''''th'' a''b''o''''v''e&#10;m''ark''''et'''''">
              <a:rPr lang="en-US" altLang="en-US" sz="1600" smtClean="0">
                <a:sym typeface="+mn-lt"/>
              </a:rPr>
              <a:pPr algn="r">
                <a:spcBef>
                  <a:spcPct val="0"/>
                </a:spcBef>
                <a:spcAft>
                  <a:spcPct val="0"/>
                </a:spcAft>
              </a:pPr>
              <a:t>Growth above
market</a:t>
            </a:fld>
            <a:endParaRPr lang="en-US" sz="1600" baseline="30000" dirty="0">
              <a:sym typeface="+mn-lt"/>
            </a:endParaRPr>
          </a:p>
        </p:txBody>
      </p:sp>
      <p:sp>
        <p:nvSpPr>
          <p:cNvPr id="66" name="Text Placeholder 3"/>
          <p:cNvSpPr>
            <a:spLocks noGrp="1"/>
          </p:cNvSpPr>
          <p:nvPr>
            <p:custDataLst>
              <p:tags r:id="rId9"/>
            </p:custDataLst>
          </p:nvPr>
        </p:nvSpPr>
        <p:spPr bwMode="gray">
          <a:xfrm>
            <a:off x="2728912" y="5140325"/>
            <a:ext cx="279400" cy="268288"/>
          </a:xfrm>
          <a:prstGeom prst="rect">
            <a:avLst/>
          </a:prstGeom>
          <a:solidFill>
            <a:srgbClr val="197A56"/>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r>
              <a:rPr lang="en-US" sz="1600" dirty="0">
                <a:solidFill>
                  <a:schemeClr val="bg1"/>
                </a:solidFill>
                <a:sym typeface="+mn-lt"/>
              </a:rPr>
              <a:t>2%</a:t>
            </a:r>
          </a:p>
        </p:txBody>
      </p:sp>
      <p:sp>
        <p:nvSpPr>
          <p:cNvPr id="62" name="Text Placeholder 3"/>
          <p:cNvSpPr>
            <a:spLocks noGrp="1"/>
          </p:cNvSpPr>
          <p:nvPr>
            <p:custDataLst>
              <p:tags r:id="rId10"/>
            </p:custDataLst>
          </p:nvPr>
        </p:nvSpPr>
        <p:spPr bwMode="gray">
          <a:xfrm>
            <a:off x="2246313" y="5348288"/>
            <a:ext cx="279400" cy="268288"/>
          </a:xfrm>
          <a:prstGeom prst="rect">
            <a:avLst/>
          </a:prstGeom>
          <a:solidFill>
            <a:srgbClr val="9A9A9A"/>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0511D3A3-6C37-48EE-93D1-D98D3C00F375}" type="datetime'''''''''''1''''''''''''''''''''%'''''''">
              <a:rPr lang="en-US" altLang="en-US" sz="1600" smtClean="0">
                <a:solidFill>
                  <a:schemeClr val="bg1"/>
                </a:solidFill>
                <a:sym typeface="+mn-lt"/>
              </a:rPr>
              <a:pPr algn="ctr">
                <a:spcBef>
                  <a:spcPct val="0"/>
                </a:spcBef>
                <a:spcAft>
                  <a:spcPct val="0"/>
                </a:spcAft>
              </a:pPr>
              <a:t>1%</a:t>
            </a:fld>
            <a:endParaRPr lang="en-US" sz="1600" dirty="0">
              <a:solidFill>
                <a:schemeClr val="bg1"/>
              </a:solidFill>
              <a:sym typeface="+mn-lt"/>
            </a:endParaRPr>
          </a:p>
        </p:txBody>
      </p:sp>
      <p:sp>
        <p:nvSpPr>
          <p:cNvPr id="21" name="Text Placeholder 3"/>
          <p:cNvSpPr>
            <a:spLocks noGrp="1"/>
          </p:cNvSpPr>
          <p:nvPr>
            <p:custDataLst>
              <p:tags r:id="rId11"/>
            </p:custDataLst>
          </p:nvPr>
        </p:nvSpPr>
        <p:spPr bwMode="gray">
          <a:xfrm>
            <a:off x="2159000" y="5684838"/>
            <a:ext cx="938213" cy="2682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r>
              <a:rPr lang="en-US" altLang="en-US" sz="1600" dirty="0"/>
              <a:t>2017-2019</a:t>
            </a:r>
            <a:endParaRPr lang="en-US" sz="1600" dirty="0">
              <a:sym typeface="+mn-lt"/>
            </a:endParaRPr>
          </a:p>
        </p:txBody>
      </p:sp>
      <p:sp>
        <p:nvSpPr>
          <p:cNvPr id="71" name="Text Placeholder 3"/>
          <p:cNvSpPr>
            <a:spLocks noGrp="1"/>
          </p:cNvSpPr>
          <p:nvPr>
            <p:custDataLst>
              <p:tags r:id="rId12"/>
            </p:custDataLst>
          </p:nvPr>
        </p:nvSpPr>
        <p:spPr bwMode="gray">
          <a:xfrm>
            <a:off x="819150" y="2617788"/>
            <a:ext cx="1163638" cy="8048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r>
              <a:rPr lang="en-US" sz="1600" dirty="0">
                <a:solidFill>
                  <a:srgbClr val="575757"/>
                </a:solidFill>
              </a:rPr>
              <a:t>Growth from</a:t>
            </a:r>
          </a:p>
          <a:p>
            <a:pPr algn="r">
              <a:spcBef>
                <a:spcPct val="0"/>
              </a:spcBef>
              <a:spcAft>
                <a:spcPct val="0"/>
              </a:spcAft>
            </a:pPr>
            <a:r>
              <a:rPr lang="en-US" sz="1600" dirty="0">
                <a:solidFill>
                  <a:srgbClr val="575757"/>
                </a:solidFill>
              </a:rPr>
              <a:t>market</a:t>
            </a:r>
          </a:p>
          <a:p>
            <a:pPr algn="r">
              <a:spcBef>
                <a:spcPct val="0"/>
              </a:spcBef>
              <a:spcAft>
                <a:spcPct val="0"/>
              </a:spcAft>
            </a:pPr>
            <a:r>
              <a:rPr lang="en-US" sz="1600" dirty="0">
                <a:solidFill>
                  <a:srgbClr val="575757"/>
                </a:solidFill>
              </a:rPr>
              <a:t>exposure</a:t>
            </a:r>
          </a:p>
        </p:txBody>
      </p:sp>
      <p:sp>
        <p:nvSpPr>
          <p:cNvPr id="73" name="Text Placeholder 3"/>
          <p:cNvSpPr>
            <a:spLocks noGrp="1"/>
          </p:cNvSpPr>
          <p:nvPr>
            <p:custDataLst>
              <p:tags r:id="rId13"/>
            </p:custDataLst>
          </p:nvPr>
        </p:nvSpPr>
        <p:spPr bwMode="gray">
          <a:xfrm>
            <a:off x="661988" y="4651375"/>
            <a:ext cx="1320800" cy="5365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692D6C46-25EB-4351-B9F1-51CA1E20895E}" type="datetime'E''''''BITDA m''''''arg''''i''''''n&#10;improv''em''ent'''">
              <a:rPr lang="en-US" altLang="en-US" sz="1600" smtClean="0"/>
              <a:pPr algn="r">
                <a:spcBef>
                  <a:spcPct val="0"/>
                </a:spcBef>
                <a:spcAft>
                  <a:spcPct val="0"/>
                </a:spcAft>
              </a:pPr>
              <a:t>EBITDA margin
improvement</a:t>
            </a:fld>
            <a:endParaRPr lang="en-US" sz="1600" baseline="30000" dirty="0">
              <a:sym typeface="+mn-lt"/>
            </a:endParaRPr>
          </a:p>
        </p:txBody>
      </p:sp>
      <p:sp>
        <p:nvSpPr>
          <p:cNvPr id="54" name="Text Placeholder 3"/>
          <p:cNvSpPr>
            <a:spLocks noGrp="1"/>
          </p:cNvSpPr>
          <p:nvPr>
            <p:custDataLst>
              <p:tags r:id="rId14"/>
            </p:custDataLst>
          </p:nvPr>
        </p:nvSpPr>
        <p:spPr bwMode="gray">
          <a:xfrm>
            <a:off x="1103313" y="5238750"/>
            <a:ext cx="879475" cy="2682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2977A027-DABC-4650-A4F1-B0EEC02E36F5}" type="datetime'''''Ca''''s''''''''''''''''h ''''''f''l''''''''''''''''''ow'''">
              <a:rPr lang="en-US" altLang="en-US" sz="1600" smtClean="0"/>
              <a:pPr algn="r">
                <a:spcBef>
                  <a:spcPct val="0"/>
                </a:spcBef>
                <a:spcAft>
                  <a:spcPct val="0"/>
                </a:spcAft>
              </a:pPr>
              <a:t>Cash flow</a:t>
            </a:fld>
            <a:endParaRPr lang="en-US" sz="1600" dirty="0">
              <a:sym typeface="+mn-lt"/>
            </a:endParaRPr>
          </a:p>
        </p:txBody>
      </p:sp>
      <p:sp>
        <p:nvSpPr>
          <p:cNvPr id="56" name="Text Placeholder 3"/>
          <p:cNvSpPr>
            <a:spLocks noGrp="1"/>
          </p:cNvSpPr>
          <p:nvPr>
            <p:custDataLst>
              <p:tags r:id="rId15"/>
            </p:custDataLst>
          </p:nvPr>
        </p:nvSpPr>
        <p:spPr bwMode="gray">
          <a:xfrm>
            <a:off x="2435225" y="2032000"/>
            <a:ext cx="385763" cy="2682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5E5326B8-0006-4F7F-8061-A5A0936A187F}" type="datetime'''''2''''''''''''''''''''''''''1''''''''''''''''%'''''''">
              <a:rPr lang="en-US" altLang="en-US" sz="1600" smtClean="0"/>
              <a:pPr algn="ctr">
                <a:spcBef>
                  <a:spcPct val="0"/>
                </a:spcBef>
                <a:spcAft>
                  <a:spcPct val="0"/>
                </a:spcAft>
              </a:pPr>
              <a:t>21%</a:t>
            </a:fld>
            <a:endParaRPr lang="en-US" sz="1600" dirty="0">
              <a:sym typeface="+mn-lt"/>
            </a:endParaRPr>
          </a:p>
        </p:txBody>
      </p:sp>
      <p:sp>
        <p:nvSpPr>
          <p:cNvPr id="65" name="ee4pFootnotes"/>
          <p:cNvSpPr>
            <a:spLocks noChangeArrowheads="1"/>
          </p:cNvSpPr>
          <p:nvPr/>
        </p:nvSpPr>
        <p:spPr bwMode="auto">
          <a:xfrm>
            <a:off x="630000" y="6180113"/>
            <a:ext cx="10625830" cy="5539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latin typeface="Trebuchet MS" panose="020B0603020202020204" pitchFamily="34" charset="0"/>
                <a:cs typeface="Arial" pitchFamily="34" charset="0"/>
              </a:rPr>
              <a:t>Note: </a:t>
            </a:r>
            <a:r>
              <a:rPr lang="en-US" sz="1000" dirty="0" err="1">
                <a:solidFill>
                  <a:schemeClr val="bg1">
                    <a:lumMod val="50000"/>
                  </a:schemeClr>
                </a:solidFill>
                <a:latin typeface="Trebuchet MS" panose="020B0603020202020204" pitchFamily="34" charset="0"/>
                <a:cs typeface="Arial" pitchFamily="34" charset="0"/>
              </a:rPr>
              <a:t>TSR</a:t>
            </a:r>
            <a:r>
              <a:rPr lang="en-US" sz="1000" dirty="0">
                <a:solidFill>
                  <a:schemeClr val="bg1">
                    <a:lumMod val="50000"/>
                  </a:schemeClr>
                </a:solidFill>
                <a:latin typeface="Trebuchet MS" panose="020B0603020202020204" pitchFamily="34" charset="0"/>
                <a:cs typeface="Arial" pitchFamily="34" charset="0"/>
              </a:rPr>
              <a:t> from margin expansion directly related to growth (e.g. ‘operating leverage’) attributed to the appropriate growth bucket - Market Exposure and Sales Above Market both assumed to have 0.5% operating leverage per 1% revenue growth (per 75% scale curve/50% fixed cost structure on average)</a:t>
            </a:r>
          </a:p>
          <a:p>
            <a:pPr>
              <a:lnSpc>
                <a:spcPct val="90000"/>
              </a:lnSpc>
            </a:pPr>
            <a:r>
              <a:rPr lang="en-US" sz="1000" dirty="0">
                <a:solidFill>
                  <a:schemeClr val="bg1">
                    <a:lumMod val="50000"/>
                  </a:schemeClr>
                </a:solidFill>
                <a:latin typeface="Trebuchet MS" panose="020B0603020202020204" pitchFamily="34" charset="0"/>
                <a:cs typeface="Arial" pitchFamily="34" charset="0"/>
              </a:rPr>
              <a:t>Note: Changes in valuation multiple over the period driven by growth, margin and cash flows attributed to those attributes</a:t>
            </a:r>
          </a:p>
          <a:p>
            <a:pPr>
              <a:lnSpc>
                <a:spcPct val="90000"/>
              </a:lnSpc>
            </a:pPr>
            <a:r>
              <a:rPr lang="en-US" sz="1000" dirty="0">
                <a:solidFill>
                  <a:schemeClr val="bg1">
                    <a:lumMod val="50000"/>
                  </a:schemeClr>
                </a:solidFill>
                <a:latin typeface="Trebuchet MS" panose="020B0603020202020204" pitchFamily="34" charset="0"/>
                <a:cs typeface="Arial" pitchFamily="34" charset="0"/>
              </a:rPr>
              <a:t>Source: Capital IQ, BCG analysis; Natural Earth Country boundaries without boundary lakes</a:t>
            </a:r>
          </a:p>
        </p:txBody>
      </p:sp>
      <p:sp>
        <p:nvSpPr>
          <p:cNvPr id="29" name="Title 1"/>
          <p:cNvSpPr>
            <a:spLocks noGrp="1"/>
          </p:cNvSpPr>
          <p:nvPr>
            <p:ph type="title"/>
          </p:nvPr>
        </p:nvSpPr>
        <p:spPr>
          <a:xfrm>
            <a:off x="630000" y="622800"/>
            <a:ext cx="10933200" cy="553998"/>
          </a:xfrm>
        </p:spPr>
        <p:txBody>
          <a:bodyPr/>
          <a:lstStyle/>
          <a:p>
            <a:r>
              <a:rPr lang="en-US" sz="2400" dirty="0"/>
              <a:t>These winners outperformed by following proactive, growth-focused agendas</a:t>
            </a:r>
            <a:br>
              <a:rPr lang="en-US" sz="2400" dirty="0"/>
            </a:br>
            <a:r>
              <a:rPr lang="en-US" sz="1600" dirty="0"/>
              <a:t>6 specific levers consistently observed across ‘winners’</a:t>
            </a:r>
          </a:p>
        </p:txBody>
      </p:sp>
      <p:sp>
        <p:nvSpPr>
          <p:cNvPr id="46" name="ee4pContent2"/>
          <p:cNvSpPr txBox="1"/>
          <p:nvPr/>
        </p:nvSpPr>
        <p:spPr>
          <a:xfrm>
            <a:off x="4629659" y="2524125"/>
            <a:ext cx="6933541" cy="276225"/>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45720">
              <a:buSzPct val="100000"/>
            </a:pPr>
            <a:r>
              <a:rPr lang="en-US" sz="1800" b="1" dirty="0">
                <a:solidFill>
                  <a:srgbClr val="295E7E"/>
                </a:solidFill>
              </a:rPr>
              <a:t>Actively reshaped portfolio to access tailwinds</a:t>
            </a:r>
          </a:p>
        </p:txBody>
      </p:sp>
      <p:cxnSp>
        <p:nvCxnSpPr>
          <p:cNvPr id="11" name="Straight Arrow Connector 10"/>
          <p:cNvCxnSpPr>
            <a:cxnSpLocks/>
            <a:endCxn id="46" idx="1"/>
          </p:cNvCxnSpPr>
          <p:nvPr/>
        </p:nvCxnSpPr>
        <p:spPr>
          <a:xfrm>
            <a:off x="3138488" y="2662238"/>
            <a:ext cx="1491171" cy="0"/>
          </a:xfrm>
          <a:prstGeom prst="straightConnector1">
            <a:avLst/>
          </a:prstGeom>
          <a:ln w="9525" cap="rnd">
            <a:solidFill>
              <a:schemeClr val="tx1">
                <a:lumMod val="60000"/>
                <a:lumOff val="40000"/>
              </a:schemeClr>
            </a:solidFill>
            <a:prstDash val="solid"/>
            <a:roun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cxnSpLocks/>
            <a:endCxn id="45" idx="1"/>
          </p:cNvCxnSpPr>
          <p:nvPr/>
        </p:nvCxnSpPr>
        <p:spPr>
          <a:xfrm flipV="1">
            <a:off x="3136900" y="3810001"/>
            <a:ext cx="1492759" cy="546099"/>
          </a:xfrm>
          <a:prstGeom prst="bentConnector3">
            <a:avLst>
              <a:gd name="adj1" fmla="val 57292"/>
            </a:avLst>
          </a:prstGeom>
          <a:ln w="9525" cap="rnd">
            <a:solidFill>
              <a:schemeClr val="tx1">
                <a:lumMod val="60000"/>
                <a:lumOff val="40000"/>
              </a:schemeClr>
            </a:solidFill>
            <a:prstDash val="solid"/>
            <a:roun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cxnSpLocks/>
            <a:endCxn id="44" idx="1"/>
          </p:cNvCxnSpPr>
          <p:nvPr/>
        </p:nvCxnSpPr>
        <p:spPr>
          <a:xfrm>
            <a:off x="3136900" y="4356100"/>
            <a:ext cx="1492759" cy="1"/>
          </a:xfrm>
          <a:prstGeom prst="straightConnector1">
            <a:avLst/>
          </a:prstGeom>
          <a:ln w="9525" cap="rnd">
            <a:solidFill>
              <a:schemeClr val="tx1">
                <a:lumMod val="60000"/>
                <a:lumOff val="40000"/>
              </a:schemeClr>
            </a:solidFill>
            <a:prstDash val="solid"/>
            <a:round/>
            <a:tailEnd type="triangle" w="med" len="med"/>
          </a:ln>
        </p:spPr>
        <p:style>
          <a:lnRef idx="1">
            <a:schemeClr val="accent1"/>
          </a:lnRef>
          <a:fillRef idx="0">
            <a:schemeClr val="accent1"/>
          </a:fillRef>
          <a:effectRef idx="0">
            <a:schemeClr val="accent1"/>
          </a:effectRef>
          <a:fontRef idx="minor">
            <a:schemeClr val="tx1"/>
          </a:fontRef>
        </p:style>
      </p:cxnSp>
      <p:sp>
        <p:nvSpPr>
          <p:cNvPr id="16" name="ee4pContent2"/>
          <p:cNvSpPr txBox="1"/>
          <p:nvPr/>
        </p:nvSpPr>
        <p:spPr>
          <a:xfrm>
            <a:off x="4629659" y="5308600"/>
            <a:ext cx="6933541" cy="276225"/>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45720">
              <a:buSzPct val="100000"/>
            </a:pPr>
            <a:r>
              <a:rPr lang="en-US" sz="1800" b="1" dirty="0">
                <a:solidFill>
                  <a:srgbClr val="197A56"/>
                </a:solidFill>
              </a:rPr>
              <a:t>Drove efficiencies to build muscle, not prop up the bottom line</a:t>
            </a:r>
          </a:p>
        </p:txBody>
      </p:sp>
      <p:cxnSp>
        <p:nvCxnSpPr>
          <p:cNvPr id="84" name="Straight Arrow Connector 51"/>
          <p:cNvCxnSpPr>
            <a:cxnSpLocks/>
            <a:endCxn id="43" idx="1"/>
          </p:cNvCxnSpPr>
          <p:nvPr/>
        </p:nvCxnSpPr>
        <p:spPr>
          <a:xfrm rot="5400000" flipH="1" flipV="1">
            <a:off x="3761213" y="3487654"/>
            <a:ext cx="1091405" cy="645488"/>
          </a:xfrm>
          <a:prstGeom prst="bentConnector2">
            <a:avLst/>
          </a:prstGeom>
          <a:ln w="9525" cap="rnd">
            <a:solidFill>
              <a:schemeClr val="tx1">
                <a:lumMod val="60000"/>
                <a:lumOff val="40000"/>
              </a:schemeClr>
            </a:solidFill>
            <a:prstDash val="solid"/>
            <a:round/>
            <a:tailEnd type="triangle" w="med" len="med"/>
          </a:ln>
        </p:spPr>
        <p:style>
          <a:lnRef idx="1">
            <a:schemeClr val="accent1"/>
          </a:lnRef>
          <a:fillRef idx="0">
            <a:schemeClr val="accent1"/>
          </a:fillRef>
          <a:effectRef idx="0">
            <a:schemeClr val="accent1"/>
          </a:effectRef>
          <a:fontRef idx="minor">
            <a:schemeClr val="tx1"/>
          </a:fontRef>
        </p:style>
      </p:cxnSp>
      <p:sp>
        <p:nvSpPr>
          <p:cNvPr id="34" name="ee4pContent2"/>
          <p:cNvSpPr txBox="1"/>
          <p:nvPr/>
        </p:nvSpPr>
        <p:spPr>
          <a:xfrm>
            <a:off x="4629660" y="4762500"/>
            <a:ext cx="6933541" cy="277813"/>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45720">
              <a:buSzPct val="100000"/>
            </a:pPr>
            <a:r>
              <a:rPr lang="en-US" sz="1800" b="1" dirty="0">
                <a:solidFill>
                  <a:srgbClr val="3EAD92"/>
                </a:solidFill>
              </a:rPr>
              <a:t>Invested in commercial capabilities as a source of advantage</a:t>
            </a:r>
          </a:p>
        </p:txBody>
      </p:sp>
      <p:cxnSp>
        <p:nvCxnSpPr>
          <p:cNvPr id="30" name="Straight Arrow Connector 51"/>
          <p:cNvCxnSpPr>
            <a:cxnSpLocks/>
            <a:endCxn id="34" idx="1"/>
          </p:cNvCxnSpPr>
          <p:nvPr/>
        </p:nvCxnSpPr>
        <p:spPr>
          <a:xfrm rot="5400000">
            <a:off x="4358341" y="4629007"/>
            <a:ext cx="543719" cy="1080"/>
          </a:xfrm>
          <a:prstGeom prst="bentConnector4">
            <a:avLst>
              <a:gd name="adj1" fmla="val 1188"/>
              <a:gd name="adj2" fmla="val 59568333"/>
            </a:avLst>
          </a:prstGeom>
          <a:ln w="9525" cap="rnd">
            <a:solidFill>
              <a:schemeClr val="tx1">
                <a:lumMod val="60000"/>
                <a:lumOff val="40000"/>
              </a:schemeClr>
            </a:solidFill>
            <a:prstDash val="solid"/>
            <a:roun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019425" y="3624263"/>
            <a:ext cx="119063" cy="125413"/>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7" name="Rectangle 46"/>
          <p:cNvSpPr/>
          <p:nvPr/>
        </p:nvSpPr>
        <p:spPr>
          <a:xfrm>
            <a:off x="3019425" y="4899025"/>
            <a:ext cx="119063" cy="12700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cxnSp>
        <p:nvCxnSpPr>
          <p:cNvPr id="48" name="Straight Arrow Connector 51"/>
          <p:cNvCxnSpPr>
            <a:cxnSpLocks/>
            <a:endCxn id="16" idx="1"/>
          </p:cNvCxnSpPr>
          <p:nvPr/>
        </p:nvCxnSpPr>
        <p:spPr>
          <a:xfrm>
            <a:off x="3136900" y="5235577"/>
            <a:ext cx="1492759" cy="211136"/>
          </a:xfrm>
          <a:prstGeom prst="bentConnector3">
            <a:avLst>
              <a:gd name="adj1" fmla="val 57292"/>
            </a:avLst>
          </a:prstGeom>
          <a:ln w="9525" cap="rnd">
            <a:solidFill>
              <a:schemeClr val="tx1">
                <a:lumMod val="60000"/>
                <a:lumOff val="40000"/>
              </a:schemeClr>
            </a:solidFill>
            <a:prstDash val="solid"/>
            <a:round/>
            <a:tailEnd type="triangle" w="med" len="med"/>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019425" y="2379663"/>
            <a:ext cx="119063" cy="12700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3"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5" name="NavigationText"/>
          <p:cNvSpPr/>
          <p:nvPr/>
        </p:nvSpPr>
        <p:spPr>
          <a:xfrm>
            <a:off x="10049263" y="256093"/>
            <a:ext cx="1321797" cy="2580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 bIns="0" numCol="1" spcCol="0" rtlCol="0" fromWordArt="0" anchor="ctr" anchorCtr="0" forceAA="0" compatLnSpc="1">
            <a:prstTxWarp prst="textNoShape">
              <a:avLst/>
            </a:prstTxWarp>
            <a:noAutofit/>
          </a:bodyPr>
          <a:lstStyle/>
          <a:p>
            <a:pPr algn="r"/>
            <a:r>
              <a:rPr lang="en-US" sz="1000" dirty="0">
                <a:solidFill>
                  <a:schemeClr val="bg1">
                    <a:lumMod val="50000"/>
                  </a:schemeClr>
                </a:solidFill>
                <a:latin typeface="Trebuchet MS" panose="020B0603020202020204" pitchFamily="34" charset="0"/>
              </a:rPr>
              <a:t>Looking</a:t>
            </a:r>
            <a:br>
              <a:rPr lang="en-US" sz="1000" dirty="0">
                <a:solidFill>
                  <a:schemeClr val="bg1">
                    <a:lumMod val="50000"/>
                  </a:schemeClr>
                </a:solidFill>
                <a:latin typeface="Trebuchet MS" panose="020B0603020202020204" pitchFamily="34" charset="0"/>
              </a:rPr>
            </a:br>
            <a:r>
              <a:rPr lang="en-US" sz="1000" dirty="0">
                <a:solidFill>
                  <a:schemeClr val="bg1">
                    <a:lumMod val="50000"/>
                  </a:schemeClr>
                </a:solidFill>
                <a:latin typeface="Trebuchet MS" panose="020B0603020202020204" pitchFamily="34" charset="0"/>
              </a:rPr>
              <a:t>back</a:t>
            </a:r>
          </a:p>
        </p:txBody>
      </p:sp>
      <p:sp>
        <p:nvSpPr>
          <p:cNvPr id="36" name="NavigationIcon"/>
          <p:cNvSpPr>
            <a:spLocks noChangeAspect="1"/>
          </p:cNvSpPr>
          <p:nvPr/>
        </p:nvSpPr>
        <p:spPr bwMode="auto">
          <a:xfrm>
            <a:off x="11684901" y="132877"/>
            <a:ext cx="377046" cy="365760"/>
          </a:xfrm>
          <a:custGeom>
            <a:avLst/>
            <a:gdLst>
              <a:gd name="connsiteX0" fmla="*/ 670405 w 1341917"/>
              <a:gd name="connsiteY0" fmla="*/ 874712 h 1301750"/>
              <a:gd name="connsiteX1" fmla="*/ 630717 w 1341917"/>
              <a:gd name="connsiteY1" fmla="*/ 915194 h 1301750"/>
              <a:gd name="connsiteX2" fmla="*/ 670405 w 1341917"/>
              <a:gd name="connsiteY2" fmla="*/ 955676 h 1301750"/>
              <a:gd name="connsiteX3" fmla="*/ 710093 w 1341917"/>
              <a:gd name="connsiteY3" fmla="*/ 915194 h 1301750"/>
              <a:gd name="connsiteX4" fmla="*/ 670405 w 1341917"/>
              <a:gd name="connsiteY4" fmla="*/ 874712 h 1301750"/>
              <a:gd name="connsiteX5" fmla="*/ 573436 w 1341917"/>
              <a:gd name="connsiteY5" fmla="*/ 827087 h 1301750"/>
              <a:gd name="connsiteX6" fmla="*/ 767373 w 1341917"/>
              <a:gd name="connsiteY6" fmla="*/ 827087 h 1301750"/>
              <a:gd name="connsiteX7" fmla="*/ 783117 w 1341917"/>
              <a:gd name="connsiteY7" fmla="*/ 842814 h 1301750"/>
              <a:gd name="connsiteX8" fmla="*/ 783117 w 1341917"/>
              <a:gd name="connsiteY8" fmla="*/ 1286023 h 1301750"/>
              <a:gd name="connsiteX9" fmla="*/ 767373 w 1341917"/>
              <a:gd name="connsiteY9" fmla="*/ 1301750 h 1301750"/>
              <a:gd name="connsiteX10" fmla="*/ 573436 w 1341917"/>
              <a:gd name="connsiteY10" fmla="*/ 1301750 h 1301750"/>
              <a:gd name="connsiteX11" fmla="*/ 557692 w 1341917"/>
              <a:gd name="connsiteY11" fmla="*/ 1286023 h 1301750"/>
              <a:gd name="connsiteX12" fmla="*/ 557692 w 1341917"/>
              <a:gd name="connsiteY12" fmla="*/ 842814 h 1301750"/>
              <a:gd name="connsiteX13" fmla="*/ 573436 w 1341917"/>
              <a:gd name="connsiteY13" fmla="*/ 827087 h 1301750"/>
              <a:gd name="connsiteX14" fmla="*/ 598610 w 1341917"/>
              <a:gd name="connsiteY14" fmla="*/ 466725 h 1301750"/>
              <a:gd name="connsiteX15" fmla="*/ 573567 w 1341917"/>
              <a:gd name="connsiteY15" fmla="*/ 544513 h 1301750"/>
              <a:gd name="connsiteX16" fmla="*/ 624367 w 1341917"/>
              <a:gd name="connsiteY16" fmla="*/ 544513 h 1301750"/>
              <a:gd name="connsiteX17" fmla="*/ 598610 w 1341917"/>
              <a:gd name="connsiteY17" fmla="*/ 466725 h 1301750"/>
              <a:gd name="connsiteX18" fmla="*/ 427106 w 1341917"/>
              <a:gd name="connsiteY18" fmla="*/ 438150 h 1301750"/>
              <a:gd name="connsiteX19" fmla="*/ 416404 w 1341917"/>
              <a:gd name="connsiteY19" fmla="*/ 438861 h 1301750"/>
              <a:gd name="connsiteX20" fmla="*/ 416404 w 1341917"/>
              <a:gd name="connsiteY20" fmla="*/ 504991 h 1301750"/>
              <a:gd name="connsiteX21" fmla="*/ 431387 w 1341917"/>
              <a:gd name="connsiteY21" fmla="*/ 506413 h 1301750"/>
              <a:gd name="connsiteX22" fmla="*/ 468489 w 1341917"/>
              <a:gd name="connsiteY22" fmla="*/ 497880 h 1301750"/>
              <a:gd name="connsiteX23" fmla="*/ 479904 w 1341917"/>
              <a:gd name="connsiteY23" fmla="*/ 470859 h 1301750"/>
              <a:gd name="connsiteX24" fmla="*/ 427106 w 1341917"/>
              <a:gd name="connsiteY24" fmla="*/ 438150 h 1301750"/>
              <a:gd name="connsiteX25" fmla="*/ 843442 w 1341917"/>
              <a:gd name="connsiteY25" fmla="*/ 406400 h 1301750"/>
              <a:gd name="connsiteX26" fmla="*/ 1018067 w 1341917"/>
              <a:gd name="connsiteY26" fmla="*/ 406400 h 1301750"/>
              <a:gd name="connsiteX27" fmla="*/ 1018067 w 1341917"/>
              <a:gd name="connsiteY27" fmla="*/ 439050 h 1301750"/>
              <a:gd name="connsiteX28" fmla="*/ 947931 w 1341917"/>
              <a:gd name="connsiteY28" fmla="*/ 439050 h 1301750"/>
              <a:gd name="connsiteX29" fmla="*/ 947931 w 1341917"/>
              <a:gd name="connsiteY29" fmla="*/ 614363 h 1301750"/>
              <a:gd name="connsiteX30" fmla="*/ 910716 w 1341917"/>
              <a:gd name="connsiteY30" fmla="*/ 614363 h 1301750"/>
              <a:gd name="connsiteX31" fmla="*/ 910716 w 1341917"/>
              <a:gd name="connsiteY31" fmla="*/ 439050 h 1301750"/>
              <a:gd name="connsiteX32" fmla="*/ 843442 w 1341917"/>
              <a:gd name="connsiteY32" fmla="*/ 439050 h 1301750"/>
              <a:gd name="connsiteX33" fmla="*/ 843442 w 1341917"/>
              <a:gd name="connsiteY33" fmla="*/ 406400 h 1301750"/>
              <a:gd name="connsiteX34" fmla="*/ 422113 w 1341917"/>
              <a:gd name="connsiteY34" fmla="*/ 404812 h 1301750"/>
              <a:gd name="connsiteX35" fmla="*/ 495106 w 1341917"/>
              <a:gd name="connsiteY35" fmla="*/ 419729 h 1301750"/>
              <a:gd name="connsiteX36" fmla="*/ 518005 w 1341917"/>
              <a:gd name="connsiteY36" fmla="*/ 467322 h 1301750"/>
              <a:gd name="connsiteX37" fmla="*/ 432847 w 1341917"/>
              <a:gd name="connsiteY37" fmla="*/ 539066 h 1301750"/>
              <a:gd name="connsiteX38" fmla="*/ 416388 w 1341917"/>
              <a:gd name="connsiteY38" fmla="*/ 538356 h 1301750"/>
              <a:gd name="connsiteX39" fmla="*/ 416388 w 1341917"/>
              <a:gd name="connsiteY39" fmla="*/ 614362 h 1301750"/>
              <a:gd name="connsiteX40" fmla="*/ 379892 w 1341917"/>
              <a:gd name="connsiteY40" fmla="*/ 614362 h 1301750"/>
              <a:gd name="connsiteX41" fmla="*/ 379892 w 1341917"/>
              <a:gd name="connsiteY41" fmla="*/ 406233 h 1301750"/>
              <a:gd name="connsiteX42" fmla="*/ 422113 w 1341917"/>
              <a:gd name="connsiteY42" fmla="*/ 404812 h 1301750"/>
              <a:gd name="connsiteX43" fmla="*/ 767956 w 1341917"/>
              <a:gd name="connsiteY43" fmla="*/ 401637 h 1301750"/>
              <a:gd name="connsiteX44" fmla="*/ 820753 w 1341917"/>
              <a:gd name="connsiteY44" fmla="*/ 415275 h 1301750"/>
              <a:gd name="connsiteX45" fmla="*/ 809338 w 1341917"/>
              <a:gd name="connsiteY45" fmla="*/ 447575 h 1301750"/>
              <a:gd name="connsiteX46" fmla="*/ 768669 w 1341917"/>
              <a:gd name="connsiteY46" fmla="*/ 433937 h 1301750"/>
              <a:gd name="connsiteX47" fmla="*/ 748692 w 1341917"/>
              <a:gd name="connsiteY47" fmla="*/ 440397 h 1301750"/>
              <a:gd name="connsiteX48" fmla="*/ 741557 w 1341917"/>
              <a:gd name="connsiteY48" fmla="*/ 458342 h 1301750"/>
              <a:gd name="connsiteX49" fmla="*/ 780798 w 1341917"/>
              <a:gd name="connsiteY49" fmla="*/ 495667 h 1301750"/>
              <a:gd name="connsiteX50" fmla="*/ 811478 w 1341917"/>
              <a:gd name="connsiteY50" fmla="*/ 515047 h 1301750"/>
              <a:gd name="connsiteX51" fmla="*/ 825748 w 1341917"/>
              <a:gd name="connsiteY51" fmla="*/ 534427 h 1301750"/>
              <a:gd name="connsiteX52" fmla="*/ 830742 w 1341917"/>
              <a:gd name="connsiteY52" fmla="*/ 560267 h 1301750"/>
              <a:gd name="connsiteX53" fmla="*/ 810051 w 1341917"/>
              <a:gd name="connsiteY53" fmla="*/ 602616 h 1301750"/>
              <a:gd name="connsiteX54" fmla="*/ 757253 w 1341917"/>
              <a:gd name="connsiteY54" fmla="*/ 619125 h 1301750"/>
              <a:gd name="connsiteX55" fmla="*/ 703742 w 1341917"/>
              <a:gd name="connsiteY55" fmla="*/ 604052 h 1301750"/>
              <a:gd name="connsiteX56" fmla="*/ 717298 w 1341917"/>
              <a:gd name="connsiteY56" fmla="*/ 570316 h 1301750"/>
              <a:gd name="connsiteX57" fmla="*/ 761534 w 1341917"/>
              <a:gd name="connsiteY57" fmla="*/ 585389 h 1301750"/>
              <a:gd name="connsiteX58" fmla="*/ 792928 w 1341917"/>
              <a:gd name="connsiteY58" fmla="*/ 563138 h 1301750"/>
              <a:gd name="connsiteX59" fmla="*/ 785793 w 1341917"/>
              <a:gd name="connsiteY59" fmla="*/ 542322 h 1301750"/>
              <a:gd name="connsiteX60" fmla="*/ 754400 w 1341917"/>
              <a:gd name="connsiteY60" fmla="*/ 520789 h 1301750"/>
              <a:gd name="connsiteX61" fmla="*/ 721579 w 1341917"/>
              <a:gd name="connsiteY61" fmla="*/ 500691 h 1301750"/>
              <a:gd name="connsiteX62" fmla="*/ 708737 w 1341917"/>
              <a:gd name="connsiteY62" fmla="*/ 482029 h 1301750"/>
              <a:gd name="connsiteX63" fmla="*/ 704456 w 1341917"/>
              <a:gd name="connsiteY63" fmla="*/ 458342 h 1301750"/>
              <a:gd name="connsiteX64" fmla="*/ 722293 w 1341917"/>
              <a:gd name="connsiteY64" fmla="*/ 417428 h 1301750"/>
              <a:gd name="connsiteX65" fmla="*/ 767956 w 1341917"/>
              <a:gd name="connsiteY65" fmla="*/ 401637 h 1301750"/>
              <a:gd name="connsiteX66" fmla="*/ 590812 w 1341917"/>
              <a:gd name="connsiteY66" fmla="*/ 401637 h 1301750"/>
              <a:gd name="connsiteX67" fmla="*/ 607278 w 1341917"/>
              <a:gd name="connsiteY67" fmla="*/ 401637 h 1301750"/>
              <a:gd name="connsiteX68" fmla="*/ 691042 w 1341917"/>
              <a:gd name="connsiteY68" fmla="*/ 614362 h 1301750"/>
              <a:gd name="connsiteX69" fmla="*/ 650234 w 1341917"/>
              <a:gd name="connsiteY69" fmla="*/ 614362 h 1301750"/>
              <a:gd name="connsiteX70" fmla="*/ 634484 w 1341917"/>
              <a:gd name="connsiteY70" fmla="*/ 572245 h 1301750"/>
              <a:gd name="connsiteX71" fmla="*/ 563606 w 1341917"/>
              <a:gd name="connsiteY71" fmla="*/ 572245 h 1301750"/>
              <a:gd name="connsiteX72" fmla="*/ 549287 w 1341917"/>
              <a:gd name="connsiteY72" fmla="*/ 614362 h 1301750"/>
              <a:gd name="connsiteX73" fmla="*/ 508479 w 1341917"/>
              <a:gd name="connsiteY73" fmla="*/ 614362 h 1301750"/>
              <a:gd name="connsiteX74" fmla="*/ 590812 w 1341917"/>
              <a:gd name="connsiteY74" fmla="*/ 401637 h 1301750"/>
              <a:gd name="connsiteX75" fmla="*/ 211289 w 1341917"/>
              <a:gd name="connsiteY75" fmla="*/ 255587 h 1301750"/>
              <a:gd name="connsiteX76" fmla="*/ 167020 w 1341917"/>
              <a:gd name="connsiteY76" fmla="*/ 280575 h 1301750"/>
              <a:gd name="connsiteX77" fmla="*/ 40639 w 1341917"/>
              <a:gd name="connsiteY77" fmla="*/ 482617 h 1301750"/>
              <a:gd name="connsiteX78" fmla="*/ 40639 w 1341917"/>
              <a:gd name="connsiteY78" fmla="*/ 539018 h 1301750"/>
              <a:gd name="connsiteX79" fmla="*/ 167020 w 1341917"/>
              <a:gd name="connsiteY79" fmla="*/ 741061 h 1301750"/>
              <a:gd name="connsiteX80" fmla="*/ 211289 w 1341917"/>
              <a:gd name="connsiteY80" fmla="*/ 766762 h 1301750"/>
              <a:gd name="connsiteX81" fmla="*/ 1257330 w 1341917"/>
              <a:gd name="connsiteY81" fmla="*/ 766762 h 1301750"/>
              <a:gd name="connsiteX82" fmla="*/ 1310167 w 1341917"/>
              <a:gd name="connsiteY82" fmla="*/ 713217 h 1301750"/>
              <a:gd name="connsiteX83" fmla="*/ 1310167 w 1341917"/>
              <a:gd name="connsiteY83" fmla="*/ 308418 h 1301750"/>
              <a:gd name="connsiteX84" fmla="*/ 1257330 w 1341917"/>
              <a:gd name="connsiteY84" fmla="*/ 255587 h 1301750"/>
              <a:gd name="connsiteX85" fmla="*/ 211289 w 1341917"/>
              <a:gd name="connsiteY85" fmla="*/ 255587 h 1301750"/>
              <a:gd name="connsiteX86" fmla="*/ 209853 w 1341917"/>
              <a:gd name="connsiteY86" fmla="*/ 225425 h 1301750"/>
              <a:gd name="connsiteX87" fmla="*/ 1257690 w 1341917"/>
              <a:gd name="connsiteY87" fmla="*/ 225425 h 1301750"/>
              <a:gd name="connsiteX88" fmla="*/ 1341917 w 1341917"/>
              <a:gd name="connsiteY88" fmla="*/ 309007 h 1301750"/>
              <a:gd name="connsiteX89" fmla="*/ 1341917 w 1341917"/>
              <a:gd name="connsiteY89" fmla="*/ 712629 h 1301750"/>
              <a:gd name="connsiteX90" fmla="*/ 1257690 w 1341917"/>
              <a:gd name="connsiteY90" fmla="*/ 796925 h 1301750"/>
              <a:gd name="connsiteX91" fmla="*/ 209853 w 1341917"/>
              <a:gd name="connsiteY91" fmla="*/ 796925 h 1301750"/>
              <a:gd name="connsiteX92" fmla="*/ 138474 w 1341917"/>
              <a:gd name="connsiteY92" fmla="*/ 756920 h 1301750"/>
              <a:gd name="connsiteX93" fmla="*/ 12848 w 1341917"/>
              <a:gd name="connsiteY93" fmla="*/ 555466 h 1301750"/>
              <a:gd name="connsiteX94" fmla="*/ 12848 w 1341917"/>
              <a:gd name="connsiteY94" fmla="*/ 466170 h 1301750"/>
              <a:gd name="connsiteX95" fmla="*/ 138474 w 1341917"/>
              <a:gd name="connsiteY95" fmla="*/ 264716 h 1301750"/>
              <a:gd name="connsiteX96" fmla="*/ 209853 w 1341917"/>
              <a:gd name="connsiteY96" fmla="*/ 225425 h 1301750"/>
              <a:gd name="connsiteX97" fmla="*/ 670405 w 1341917"/>
              <a:gd name="connsiteY97" fmla="*/ 63500 h 1301750"/>
              <a:gd name="connsiteX98" fmla="*/ 630717 w 1341917"/>
              <a:gd name="connsiteY98" fmla="*/ 102394 h 1301750"/>
              <a:gd name="connsiteX99" fmla="*/ 670405 w 1341917"/>
              <a:gd name="connsiteY99" fmla="*/ 141288 h 1301750"/>
              <a:gd name="connsiteX100" fmla="*/ 710093 w 1341917"/>
              <a:gd name="connsiteY100" fmla="*/ 102394 h 1301750"/>
              <a:gd name="connsiteX101" fmla="*/ 670405 w 1341917"/>
              <a:gd name="connsiteY101" fmla="*/ 63500 h 1301750"/>
              <a:gd name="connsiteX102" fmla="*/ 670763 w 1341917"/>
              <a:gd name="connsiteY102" fmla="*/ 0 h 1301750"/>
              <a:gd name="connsiteX103" fmla="*/ 769520 w 1341917"/>
              <a:gd name="connsiteY103" fmla="*/ 14282 h 1301750"/>
              <a:gd name="connsiteX104" fmla="*/ 783117 w 1341917"/>
              <a:gd name="connsiteY104" fmla="*/ 37132 h 1301750"/>
              <a:gd name="connsiteX105" fmla="*/ 783117 w 1341917"/>
              <a:gd name="connsiteY105" fmla="*/ 176378 h 1301750"/>
              <a:gd name="connsiteX106" fmla="*/ 767373 w 1341917"/>
              <a:gd name="connsiteY106" fmla="*/ 192088 h 1301750"/>
              <a:gd name="connsiteX107" fmla="*/ 573436 w 1341917"/>
              <a:gd name="connsiteY107" fmla="*/ 192088 h 1301750"/>
              <a:gd name="connsiteX108" fmla="*/ 557692 w 1341917"/>
              <a:gd name="connsiteY108" fmla="*/ 176378 h 1301750"/>
              <a:gd name="connsiteX109" fmla="*/ 557692 w 1341917"/>
              <a:gd name="connsiteY109" fmla="*/ 37132 h 1301750"/>
              <a:gd name="connsiteX110" fmla="*/ 572005 w 1341917"/>
              <a:gd name="connsiteY110" fmla="*/ 14282 h 1301750"/>
              <a:gd name="connsiteX111" fmla="*/ 670763 w 1341917"/>
              <a:gd name="connsiteY111" fmla="*/ 0 h 130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341917" h="1301750">
                <a:moveTo>
                  <a:pt x="670405" y="874712"/>
                </a:moveTo>
                <a:cubicBezTo>
                  <a:pt x="648486" y="874712"/>
                  <a:pt x="630717" y="892836"/>
                  <a:pt x="630717" y="915194"/>
                </a:cubicBezTo>
                <a:cubicBezTo>
                  <a:pt x="630717" y="937552"/>
                  <a:pt x="648486" y="955676"/>
                  <a:pt x="670405" y="955676"/>
                </a:cubicBezTo>
                <a:cubicBezTo>
                  <a:pt x="692324" y="955676"/>
                  <a:pt x="710093" y="937552"/>
                  <a:pt x="710093" y="915194"/>
                </a:cubicBezTo>
                <a:cubicBezTo>
                  <a:pt x="710093" y="892836"/>
                  <a:pt x="692324" y="874712"/>
                  <a:pt x="670405" y="874712"/>
                </a:cubicBezTo>
                <a:close/>
                <a:moveTo>
                  <a:pt x="573436" y="827087"/>
                </a:moveTo>
                <a:cubicBezTo>
                  <a:pt x="573436" y="827087"/>
                  <a:pt x="573436" y="827087"/>
                  <a:pt x="767373" y="827087"/>
                </a:cubicBezTo>
                <a:cubicBezTo>
                  <a:pt x="775961" y="827087"/>
                  <a:pt x="783117" y="834236"/>
                  <a:pt x="783117" y="842814"/>
                </a:cubicBezTo>
                <a:cubicBezTo>
                  <a:pt x="783117" y="842814"/>
                  <a:pt x="783117" y="842814"/>
                  <a:pt x="783117" y="1286023"/>
                </a:cubicBezTo>
                <a:cubicBezTo>
                  <a:pt x="783117" y="1294602"/>
                  <a:pt x="775961" y="1301750"/>
                  <a:pt x="767373" y="1301750"/>
                </a:cubicBezTo>
                <a:cubicBezTo>
                  <a:pt x="767373" y="1301750"/>
                  <a:pt x="767373" y="1301750"/>
                  <a:pt x="573436" y="1301750"/>
                </a:cubicBezTo>
                <a:cubicBezTo>
                  <a:pt x="564849" y="1301750"/>
                  <a:pt x="557692" y="1294602"/>
                  <a:pt x="557692" y="1286023"/>
                </a:cubicBezTo>
                <a:cubicBezTo>
                  <a:pt x="557692" y="1286023"/>
                  <a:pt x="557692" y="1286023"/>
                  <a:pt x="557692" y="842814"/>
                </a:cubicBezTo>
                <a:cubicBezTo>
                  <a:pt x="557692" y="834236"/>
                  <a:pt x="564849" y="827087"/>
                  <a:pt x="573436" y="827087"/>
                </a:cubicBezTo>
                <a:close/>
                <a:moveTo>
                  <a:pt x="598610" y="466725"/>
                </a:moveTo>
                <a:cubicBezTo>
                  <a:pt x="573567" y="544513"/>
                  <a:pt x="573567" y="544513"/>
                  <a:pt x="573567" y="544513"/>
                </a:cubicBezTo>
                <a:cubicBezTo>
                  <a:pt x="624367" y="544513"/>
                  <a:pt x="624367" y="544513"/>
                  <a:pt x="624367" y="544513"/>
                </a:cubicBezTo>
                <a:cubicBezTo>
                  <a:pt x="598610" y="466725"/>
                  <a:pt x="598610" y="466725"/>
                  <a:pt x="598610" y="466725"/>
                </a:cubicBezTo>
                <a:close/>
                <a:moveTo>
                  <a:pt x="427106" y="438150"/>
                </a:moveTo>
                <a:cubicBezTo>
                  <a:pt x="423539" y="438150"/>
                  <a:pt x="419972" y="438150"/>
                  <a:pt x="416404" y="438861"/>
                </a:cubicBezTo>
                <a:cubicBezTo>
                  <a:pt x="416404" y="504991"/>
                  <a:pt x="416404" y="504991"/>
                  <a:pt x="416404" y="504991"/>
                </a:cubicBezTo>
                <a:cubicBezTo>
                  <a:pt x="422112" y="505702"/>
                  <a:pt x="427106" y="506413"/>
                  <a:pt x="431387" y="506413"/>
                </a:cubicBezTo>
                <a:cubicBezTo>
                  <a:pt x="447798" y="506413"/>
                  <a:pt x="459927" y="503569"/>
                  <a:pt x="468489" y="497880"/>
                </a:cubicBezTo>
                <a:cubicBezTo>
                  <a:pt x="475623" y="492192"/>
                  <a:pt x="479904" y="482948"/>
                  <a:pt x="479904" y="470859"/>
                </a:cubicBezTo>
                <a:cubicBezTo>
                  <a:pt x="479904" y="448816"/>
                  <a:pt x="462067" y="438150"/>
                  <a:pt x="427106" y="438150"/>
                </a:cubicBezTo>
                <a:close/>
                <a:moveTo>
                  <a:pt x="843442" y="406400"/>
                </a:moveTo>
                <a:cubicBezTo>
                  <a:pt x="1018067" y="406400"/>
                  <a:pt x="1018067" y="406400"/>
                  <a:pt x="1018067" y="406400"/>
                </a:cubicBezTo>
                <a:cubicBezTo>
                  <a:pt x="1018067" y="439050"/>
                  <a:pt x="1018067" y="439050"/>
                  <a:pt x="1018067" y="439050"/>
                </a:cubicBezTo>
                <a:cubicBezTo>
                  <a:pt x="947931" y="439050"/>
                  <a:pt x="947931" y="439050"/>
                  <a:pt x="947931" y="439050"/>
                </a:cubicBezTo>
                <a:cubicBezTo>
                  <a:pt x="947931" y="614363"/>
                  <a:pt x="947931" y="614363"/>
                  <a:pt x="947931" y="614363"/>
                </a:cubicBezTo>
                <a:cubicBezTo>
                  <a:pt x="910716" y="614363"/>
                  <a:pt x="910716" y="614363"/>
                  <a:pt x="910716" y="614363"/>
                </a:cubicBezTo>
                <a:cubicBezTo>
                  <a:pt x="910716" y="439050"/>
                  <a:pt x="910716" y="439050"/>
                  <a:pt x="910716" y="439050"/>
                </a:cubicBezTo>
                <a:cubicBezTo>
                  <a:pt x="843442" y="439050"/>
                  <a:pt x="843442" y="439050"/>
                  <a:pt x="843442" y="439050"/>
                </a:cubicBezTo>
                <a:cubicBezTo>
                  <a:pt x="843442" y="406400"/>
                  <a:pt x="843442" y="406400"/>
                  <a:pt x="843442" y="406400"/>
                </a:cubicBezTo>
                <a:close/>
                <a:moveTo>
                  <a:pt x="422113" y="404812"/>
                </a:moveTo>
                <a:cubicBezTo>
                  <a:pt x="455031" y="404812"/>
                  <a:pt x="480078" y="409074"/>
                  <a:pt x="495106" y="419729"/>
                </a:cubicBezTo>
                <a:cubicBezTo>
                  <a:pt x="510134" y="429674"/>
                  <a:pt x="518005" y="445301"/>
                  <a:pt x="518005" y="467322"/>
                </a:cubicBezTo>
                <a:cubicBezTo>
                  <a:pt x="518005" y="514204"/>
                  <a:pt x="489381" y="539066"/>
                  <a:pt x="432847" y="539066"/>
                </a:cubicBezTo>
                <a:cubicBezTo>
                  <a:pt x="429269" y="539066"/>
                  <a:pt x="422829" y="539066"/>
                  <a:pt x="416388" y="538356"/>
                </a:cubicBezTo>
                <a:cubicBezTo>
                  <a:pt x="416388" y="614362"/>
                  <a:pt x="416388" y="614362"/>
                  <a:pt x="416388" y="614362"/>
                </a:cubicBezTo>
                <a:cubicBezTo>
                  <a:pt x="379892" y="614362"/>
                  <a:pt x="379892" y="614362"/>
                  <a:pt x="379892" y="614362"/>
                </a:cubicBezTo>
                <a:cubicBezTo>
                  <a:pt x="379892" y="406233"/>
                  <a:pt x="379892" y="406233"/>
                  <a:pt x="379892" y="406233"/>
                </a:cubicBezTo>
                <a:cubicBezTo>
                  <a:pt x="403507" y="404812"/>
                  <a:pt x="417820" y="404812"/>
                  <a:pt x="422113" y="404812"/>
                </a:cubicBezTo>
                <a:close/>
                <a:moveTo>
                  <a:pt x="767956" y="401637"/>
                </a:moveTo>
                <a:cubicBezTo>
                  <a:pt x="791501" y="401637"/>
                  <a:pt x="809338" y="405944"/>
                  <a:pt x="820753" y="415275"/>
                </a:cubicBezTo>
                <a:cubicBezTo>
                  <a:pt x="809338" y="447575"/>
                  <a:pt x="809338" y="447575"/>
                  <a:pt x="809338" y="447575"/>
                </a:cubicBezTo>
                <a:cubicBezTo>
                  <a:pt x="796495" y="438244"/>
                  <a:pt x="782939" y="433937"/>
                  <a:pt x="768669" y="433937"/>
                </a:cubicBezTo>
                <a:cubicBezTo>
                  <a:pt x="760107" y="433937"/>
                  <a:pt x="753686" y="436091"/>
                  <a:pt x="748692" y="440397"/>
                </a:cubicBezTo>
                <a:cubicBezTo>
                  <a:pt x="743697" y="445422"/>
                  <a:pt x="741557" y="450446"/>
                  <a:pt x="741557" y="458342"/>
                </a:cubicBezTo>
                <a:cubicBezTo>
                  <a:pt x="741557" y="469826"/>
                  <a:pt x="755113" y="482747"/>
                  <a:pt x="780798" y="495667"/>
                </a:cubicBezTo>
                <a:cubicBezTo>
                  <a:pt x="795068" y="502844"/>
                  <a:pt x="805057" y="508587"/>
                  <a:pt x="811478" y="515047"/>
                </a:cubicBezTo>
                <a:cubicBezTo>
                  <a:pt x="817900" y="520071"/>
                  <a:pt x="822180" y="527249"/>
                  <a:pt x="825748" y="534427"/>
                </a:cubicBezTo>
                <a:cubicBezTo>
                  <a:pt x="828602" y="542322"/>
                  <a:pt x="830742" y="550936"/>
                  <a:pt x="830742" y="560267"/>
                </a:cubicBezTo>
                <a:cubicBezTo>
                  <a:pt x="830742" y="577494"/>
                  <a:pt x="824321" y="591849"/>
                  <a:pt x="810051" y="602616"/>
                </a:cubicBezTo>
                <a:cubicBezTo>
                  <a:pt x="797209" y="613383"/>
                  <a:pt x="778658" y="619125"/>
                  <a:pt x="757253" y="619125"/>
                </a:cubicBezTo>
                <a:cubicBezTo>
                  <a:pt x="737276" y="619125"/>
                  <a:pt x="719439" y="614101"/>
                  <a:pt x="703742" y="604052"/>
                </a:cubicBezTo>
                <a:cubicBezTo>
                  <a:pt x="717298" y="570316"/>
                  <a:pt x="717298" y="570316"/>
                  <a:pt x="717298" y="570316"/>
                </a:cubicBezTo>
                <a:cubicBezTo>
                  <a:pt x="732282" y="581083"/>
                  <a:pt x="747265" y="585389"/>
                  <a:pt x="761534" y="585389"/>
                </a:cubicBezTo>
                <a:cubicBezTo>
                  <a:pt x="782225" y="585389"/>
                  <a:pt x="792928" y="578929"/>
                  <a:pt x="792928" y="563138"/>
                </a:cubicBezTo>
                <a:cubicBezTo>
                  <a:pt x="792928" y="555960"/>
                  <a:pt x="790787" y="548782"/>
                  <a:pt x="785793" y="542322"/>
                </a:cubicBezTo>
                <a:cubicBezTo>
                  <a:pt x="780798" y="536580"/>
                  <a:pt x="770096" y="528685"/>
                  <a:pt x="754400" y="520789"/>
                </a:cubicBezTo>
                <a:cubicBezTo>
                  <a:pt x="738703" y="512893"/>
                  <a:pt x="727287" y="506433"/>
                  <a:pt x="721579" y="500691"/>
                </a:cubicBezTo>
                <a:cubicBezTo>
                  <a:pt x="716585" y="495667"/>
                  <a:pt x="712304" y="489207"/>
                  <a:pt x="708737" y="482029"/>
                </a:cubicBezTo>
                <a:cubicBezTo>
                  <a:pt x="705883" y="474851"/>
                  <a:pt x="704456" y="466955"/>
                  <a:pt x="704456" y="458342"/>
                </a:cubicBezTo>
                <a:cubicBezTo>
                  <a:pt x="704456" y="441833"/>
                  <a:pt x="710164" y="428913"/>
                  <a:pt x="722293" y="417428"/>
                </a:cubicBezTo>
                <a:cubicBezTo>
                  <a:pt x="733709" y="407379"/>
                  <a:pt x="749405" y="401637"/>
                  <a:pt x="767956" y="401637"/>
                </a:cubicBezTo>
                <a:close/>
                <a:moveTo>
                  <a:pt x="590812" y="401637"/>
                </a:moveTo>
                <a:cubicBezTo>
                  <a:pt x="607278" y="401637"/>
                  <a:pt x="607278" y="401637"/>
                  <a:pt x="607278" y="401637"/>
                </a:cubicBezTo>
                <a:cubicBezTo>
                  <a:pt x="691042" y="614362"/>
                  <a:pt x="691042" y="614362"/>
                  <a:pt x="691042" y="614362"/>
                </a:cubicBezTo>
                <a:cubicBezTo>
                  <a:pt x="650234" y="614362"/>
                  <a:pt x="650234" y="614362"/>
                  <a:pt x="650234" y="614362"/>
                </a:cubicBezTo>
                <a:cubicBezTo>
                  <a:pt x="634484" y="572245"/>
                  <a:pt x="634484" y="572245"/>
                  <a:pt x="634484" y="572245"/>
                </a:cubicBezTo>
                <a:cubicBezTo>
                  <a:pt x="563606" y="572245"/>
                  <a:pt x="563606" y="572245"/>
                  <a:pt x="563606" y="572245"/>
                </a:cubicBezTo>
                <a:cubicBezTo>
                  <a:pt x="549287" y="614362"/>
                  <a:pt x="549287" y="614362"/>
                  <a:pt x="549287" y="614362"/>
                </a:cubicBezTo>
                <a:cubicBezTo>
                  <a:pt x="508479" y="614362"/>
                  <a:pt x="508479" y="614362"/>
                  <a:pt x="508479" y="614362"/>
                </a:cubicBezTo>
                <a:cubicBezTo>
                  <a:pt x="590812" y="401637"/>
                  <a:pt x="590812" y="401637"/>
                  <a:pt x="590812" y="401637"/>
                </a:cubicBezTo>
                <a:close/>
                <a:moveTo>
                  <a:pt x="211289" y="255587"/>
                </a:moveTo>
                <a:cubicBezTo>
                  <a:pt x="193439" y="255587"/>
                  <a:pt x="176302" y="264868"/>
                  <a:pt x="167020" y="280575"/>
                </a:cubicBezTo>
                <a:cubicBezTo>
                  <a:pt x="167020" y="280575"/>
                  <a:pt x="167020" y="280575"/>
                  <a:pt x="40639" y="482617"/>
                </a:cubicBezTo>
                <a:cubicBezTo>
                  <a:pt x="30642" y="499752"/>
                  <a:pt x="30642" y="521884"/>
                  <a:pt x="40639" y="539018"/>
                </a:cubicBezTo>
                <a:cubicBezTo>
                  <a:pt x="40639" y="539018"/>
                  <a:pt x="40639" y="539018"/>
                  <a:pt x="167020" y="741061"/>
                </a:cubicBezTo>
                <a:cubicBezTo>
                  <a:pt x="176302" y="757481"/>
                  <a:pt x="193439" y="766762"/>
                  <a:pt x="211289" y="766762"/>
                </a:cubicBezTo>
                <a:cubicBezTo>
                  <a:pt x="211289" y="766762"/>
                  <a:pt x="211289" y="766762"/>
                  <a:pt x="1257330" y="766762"/>
                </a:cubicBezTo>
                <a:cubicBezTo>
                  <a:pt x="1286605" y="766762"/>
                  <a:pt x="1310167" y="742488"/>
                  <a:pt x="1310167" y="713217"/>
                </a:cubicBezTo>
                <a:cubicBezTo>
                  <a:pt x="1310167" y="713217"/>
                  <a:pt x="1310167" y="713217"/>
                  <a:pt x="1310167" y="308418"/>
                </a:cubicBezTo>
                <a:cubicBezTo>
                  <a:pt x="1310167" y="279147"/>
                  <a:pt x="1286605" y="255587"/>
                  <a:pt x="1257330" y="255587"/>
                </a:cubicBezTo>
                <a:cubicBezTo>
                  <a:pt x="1257330" y="255587"/>
                  <a:pt x="1257330" y="255587"/>
                  <a:pt x="211289" y="255587"/>
                </a:cubicBezTo>
                <a:close/>
                <a:moveTo>
                  <a:pt x="209853" y="225425"/>
                </a:moveTo>
                <a:cubicBezTo>
                  <a:pt x="209853" y="225425"/>
                  <a:pt x="209853" y="225425"/>
                  <a:pt x="1257690" y="225425"/>
                </a:cubicBezTo>
                <a:cubicBezTo>
                  <a:pt x="1304087" y="225425"/>
                  <a:pt x="1341917" y="262573"/>
                  <a:pt x="1341917" y="309007"/>
                </a:cubicBezTo>
                <a:cubicBezTo>
                  <a:pt x="1341917" y="309007"/>
                  <a:pt x="1341917" y="309007"/>
                  <a:pt x="1341917" y="712629"/>
                </a:cubicBezTo>
                <a:cubicBezTo>
                  <a:pt x="1341917" y="759063"/>
                  <a:pt x="1304087" y="796925"/>
                  <a:pt x="1257690" y="796925"/>
                </a:cubicBezTo>
                <a:cubicBezTo>
                  <a:pt x="1257690" y="796925"/>
                  <a:pt x="1257690" y="796925"/>
                  <a:pt x="209853" y="796925"/>
                </a:cubicBezTo>
                <a:cubicBezTo>
                  <a:pt x="180588" y="796925"/>
                  <a:pt x="154178" y="781923"/>
                  <a:pt x="138474" y="756920"/>
                </a:cubicBezTo>
                <a:cubicBezTo>
                  <a:pt x="138474" y="756920"/>
                  <a:pt x="138474" y="756920"/>
                  <a:pt x="12848" y="555466"/>
                </a:cubicBezTo>
                <a:cubicBezTo>
                  <a:pt x="-4283" y="528320"/>
                  <a:pt x="-4283" y="493316"/>
                  <a:pt x="12848" y="466170"/>
                </a:cubicBezTo>
                <a:cubicBezTo>
                  <a:pt x="12848" y="466170"/>
                  <a:pt x="12848" y="466170"/>
                  <a:pt x="138474" y="264716"/>
                </a:cubicBezTo>
                <a:cubicBezTo>
                  <a:pt x="154178" y="240427"/>
                  <a:pt x="180588" y="225425"/>
                  <a:pt x="209853" y="225425"/>
                </a:cubicBezTo>
                <a:close/>
                <a:moveTo>
                  <a:pt x="670405" y="63500"/>
                </a:moveTo>
                <a:cubicBezTo>
                  <a:pt x="648486" y="63500"/>
                  <a:pt x="630717" y="80913"/>
                  <a:pt x="630717" y="102394"/>
                </a:cubicBezTo>
                <a:cubicBezTo>
                  <a:pt x="630717" y="123875"/>
                  <a:pt x="648486" y="141288"/>
                  <a:pt x="670405" y="141288"/>
                </a:cubicBezTo>
                <a:cubicBezTo>
                  <a:pt x="692324" y="141288"/>
                  <a:pt x="710093" y="123875"/>
                  <a:pt x="710093" y="102394"/>
                </a:cubicBezTo>
                <a:cubicBezTo>
                  <a:pt x="710093" y="80913"/>
                  <a:pt x="692324" y="63500"/>
                  <a:pt x="670405" y="63500"/>
                </a:cubicBezTo>
                <a:close/>
                <a:moveTo>
                  <a:pt x="670763" y="0"/>
                </a:moveTo>
                <a:cubicBezTo>
                  <a:pt x="743042" y="0"/>
                  <a:pt x="769520" y="14282"/>
                  <a:pt x="769520" y="14282"/>
                </a:cubicBezTo>
                <a:cubicBezTo>
                  <a:pt x="776677" y="17852"/>
                  <a:pt x="783117" y="28563"/>
                  <a:pt x="783117" y="37132"/>
                </a:cubicBezTo>
                <a:cubicBezTo>
                  <a:pt x="783117" y="37132"/>
                  <a:pt x="783117" y="37132"/>
                  <a:pt x="783117" y="176378"/>
                </a:cubicBezTo>
                <a:cubicBezTo>
                  <a:pt x="783117" y="184947"/>
                  <a:pt x="775961" y="192088"/>
                  <a:pt x="767373" y="192088"/>
                </a:cubicBezTo>
                <a:cubicBezTo>
                  <a:pt x="767373" y="192088"/>
                  <a:pt x="767373" y="192088"/>
                  <a:pt x="573436" y="192088"/>
                </a:cubicBezTo>
                <a:cubicBezTo>
                  <a:pt x="564849" y="192088"/>
                  <a:pt x="557692" y="184947"/>
                  <a:pt x="557692" y="176378"/>
                </a:cubicBezTo>
                <a:cubicBezTo>
                  <a:pt x="557692" y="176378"/>
                  <a:pt x="557692" y="176378"/>
                  <a:pt x="557692" y="37132"/>
                </a:cubicBezTo>
                <a:cubicBezTo>
                  <a:pt x="557692" y="28563"/>
                  <a:pt x="564133" y="17852"/>
                  <a:pt x="572005" y="14282"/>
                </a:cubicBezTo>
                <a:cubicBezTo>
                  <a:pt x="572005" y="14282"/>
                  <a:pt x="597768" y="0"/>
                  <a:pt x="670763" y="0"/>
                </a:cubicBezTo>
                <a:close/>
              </a:path>
            </a:pathLst>
          </a:custGeom>
          <a:solidFill>
            <a:schemeClr val="bg1">
              <a:lumMod val="100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chemeClr val="tx2">
                  <a:lumMod val="100000"/>
                </a:schemeClr>
              </a:solidFill>
            </a:endParaRPr>
          </a:p>
        </p:txBody>
      </p:sp>
    </p:spTree>
    <p:custDataLst>
      <p:tags r:id="rId2"/>
    </p:custDataLst>
    <p:extLst>
      <p:ext uri="{BB962C8B-B14F-4D97-AF65-F5344CB8AC3E}">
        <p14:creationId xmlns:p14="http://schemas.microsoft.com/office/powerpoint/2010/main" val="42866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9B12D9A-165B-4B17-8ECF-00C3E8BE517C}"/>
              </a:ext>
            </a:extLst>
          </p:cNvPr>
          <p:cNvGraphicFramePr>
            <a:graphicFrameLocks noChangeAspect="1"/>
          </p:cNvGraphicFramePr>
          <p:nvPr>
            <p:custDataLst>
              <p:tags r:id="rId2"/>
            </p:custDataLst>
            <p:extLst>
              <p:ext uri="{D42A27DB-BD31-4B8C-83A1-F6EECF244321}">
                <p14:modId xmlns:p14="http://schemas.microsoft.com/office/powerpoint/2010/main" val="3970488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0549" name="think-cell Slide" r:id="rId14" imgW="351" imgH="351" progId="TCLayout.ActiveDocument.1">
                  <p:embed/>
                </p:oleObj>
              </mc:Choice>
              <mc:Fallback>
                <p:oleObj name="think-cell Slide" r:id="rId14" imgW="351" imgH="351" progId="TCLayout.ActiveDocument.1">
                  <p:embed/>
                  <p:pic>
                    <p:nvPicPr>
                      <p:cNvPr id="4" name="Object 3" hidden="1">
                        <a:extLst>
                          <a:ext uri="{FF2B5EF4-FFF2-40B4-BE49-F238E27FC236}">
                            <a16:creationId xmlns:a16="http://schemas.microsoft.com/office/drawing/2014/main" id="{C9B12D9A-165B-4B17-8ECF-00C3E8BE517C}"/>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E90E133-D535-4E58-AD46-59EDA0B40533}"/>
              </a:ext>
            </a:extLst>
          </p:cNvPr>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600" dirty="0">
              <a:solidFill>
                <a:srgbClr val="FFFFFF"/>
              </a:solidFill>
              <a:latin typeface="Trebuchet MS" panose="020B0603020202020204" pitchFamily="34" charset="0"/>
              <a:sym typeface="Trebuchet MS" panose="020B0603020202020204" pitchFamily="34" charset="0"/>
            </a:endParaRPr>
          </a:p>
        </p:txBody>
      </p:sp>
      <p:sp>
        <p:nvSpPr>
          <p:cNvPr id="2" name="Title 1">
            <a:extLst>
              <a:ext uri="{FF2B5EF4-FFF2-40B4-BE49-F238E27FC236}">
                <a16:creationId xmlns:a16="http://schemas.microsoft.com/office/drawing/2014/main" id="{35130FF6-27DF-406A-8115-125E2FEF2ABF}"/>
              </a:ext>
            </a:extLst>
          </p:cNvPr>
          <p:cNvSpPr>
            <a:spLocks noGrp="1"/>
          </p:cNvSpPr>
          <p:nvPr>
            <p:ph type="title"/>
          </p:nvPr>
        </p:nvSpPr>
        <p:spPr>
          <a:xfrm>
            <a:off x="630000" y="622800"/>
            <a:ext cx="10933350" cy="664797"/>
          </a:xfrm>
        </p:spPr>
        <p:txBody>
          <a:bodyPr/>
          <a:lstStyle/>
          <a:p>
            <a:r>
              <a:rPr lang="en-US" dirty="0"/>
              <a:t>Long-run ‘winners’ have been more resilient and have withstood the</a:t>
            </a:r>
            <a:br>
              <a:rPr lang="en-US" dirty="0"/>
            </a:br>
            <a:r>
              <a:rPr lang="en-US" dirty="0"/>
              <a:t>Covid-19 shock significantly better than their FMCG peers</a:t>
            </a:r>
          </a:p>
        </p:txBody>
      </p:sp>
      <p:sp>
        <p:nvSpPr>
          <p:cNvPr id="7" name="ee4pHeader1">
            <a:extLst>
              <a:ext uri="{FF2B5EF4-FFF2-40B4-BE49-F238E27FC236}">
                <a16:creationId xmlns:a16="http://schemas.microsoft.com/office/drawing/2014/main" id="{26256E95-AF3A-4683-B165-CFD41E96E7CA}"/>
              </a:ext>
            </a:extLst>
          </p:cNvPr>
          <p:cNvSpPr txBox="1"/>
          <p:nvPr/>
        </p:nvSpPr>
        <p:spPr>
          <a:xfrm>
            <a:off x="630000" y="1519415"/>
            <a:ext cx="3632438" cy="658368"/>
          </a:xfrm>
          <a:prstGeom prst="rect">
            <a:avLst/>
          </a:prstGeom>
          <a:noFill/>
          <a:ln cap="rnd">
            <a:noFill/>
          </a:ln>
        </p:spPr>
        <p:txBody>
          <a:bodyPr wrap="square" lIns="0" tIns="0" rIns="0" bIns="0" rtlCol="0" anchor="b" anchorCtr="0">
            <a:noAutofit/>
          </a:bodyPr>
          <a:lstStyle/>
          <a:p>
            <a:pPr marL="0" lvl="3"/>
            <a:r>
              <a:rPr lang="en-US" sz="2000" dirty="0">
                <a:solidFill>
                  <a:schemeClr val="tx2"/>
                </a:solidFill>
              </a:rPr>
              <a:t>Average </a:t>
            </a:r>
            <a:r>
              <a:rPr lang="en-US" sz="2000" dirty="0" err="1">
                <a:solidFill>
                  <a:schemeClr val="tx2"/>
                </a:solidFill>
              </a:rPr>
              <a:t>TSR</a:t>
            </a:r>
            <a:r>
              <a:rPr lang="en-US" sz="2000" dirty="0">
                <a:solidFill>
                  <a:schemeClr val="tx2"/>
                </a:solidFill>
              </a:rPr>
              <a:t>:  350 bps higher</a:t>
            </a:r>
            <a:r>
              <a:rPr lang="en-US" sz="2000" baseline="30000" dirty="0">
                <a:solidFill>
                  <a:schemeClr val="tx2"/>
                </a:solidFill>
              </a:rPr>
              <a:t>1</a:t>
            </a:r>
            <a:r>
              <a:rPr lang="en-US" sz="2000" dirty="0">
                <a:solidFill>
                  <a:schemeClr val="tx2"/>
                </a:solidFill>
              </a:rPr>
              <a:t> </a:t>
            </a:r>
          </a:p>
        </p:txBody>
      </p:sp>
      <p:graphicFrame>
        <p:nvGraphicFramePr>
          <p:cNvPr id="34" name="Chart 33">
            <a:extLst>
              <a:ext uri="{FF2B5EF4-FFF2-40B4-BE49-F238E27FC236}">
                <a16:creationId xmlns:a16="http://schemas.microsoft.com/office/drawing/2014/main" id="{FCF1989E-13B5-47A8-A327-A4D49B31BF6A}"/>
              </a:ext>
            </a:extLst>
          </p:cNvPr>
          <p:cNvGraphicFramePr/>
          <p:nvPr>
            <p:custDataLst>
              <p:tags r:id="rId4"/>
            </p:custDataLst>
            <p:extLst>
              <p:ext uri="{D42A27DB-BD31-4B8C-83A1-F6EECF244321}">
                <p14:modId xmlns:p14="http://schemas.microsoft.com/office/powerpoint/2010/main" val="3615911944"/>
              </p:ext>
            </p:extLst>
          </p:nvPr>
        </p:nvGraphicFramePr>
        <p:xfrm>
          <a:off x="547688" y="2649538"/>
          <a:ext cx="3903662" cy="2746375"/>
        </p:xfrm>
        <a:graphic>
          <a:graphicData uri="http://schemas.openxmlformats.org/drawingml/2006/chart">
            <c:chart xmlns:c="http://schemas.openxmlformats.org/drawingml/2006/chart" xmlns:r="http://schemas.openxmlformats.org/officeDocument/2006/relationships" r:id="rId16"/>
          </a:graphicData>
        </a:graphic>
      </p:graphicFrame>
      <p:cxnSp>
        <p:nvCxnSpPr>
          <p:cNvPr id="43" name="Straight Connector 42">
            <a:extLst>
              <a:ext uri="{FF2B5EF4-FFF2-40B4-BE49-F238E27FC236}">
                <a16:creationId xmlns:a16="http://schemas.microsoft.com/office/drawing/2014/main" id="{B7510FA5-2D4F-4C5D-96B0-E5BA68EAB7E1}"/>
              </a:ext>
            </a:extLst>
          </p:cNvPr>
          <p:cNvCxnSpPr/>
          <p:nvPr>
            <p:custDataLst>
              <p:tags r:id="rId5"/>
            </p:custDataLst>
          </p:nvPr>
        </p:nvCxnSpPr>
        <p:spPr bwMode="gray">
          <a:xfrm>
            <a:off x="1563688" y="2465388"/>
            <a:ext cx="0" cy="228600"/>
          </a:xfrm>
          <a:prstGeom prst="line">
            <a:avLst/>
          </a:prstGeom>
          <a:ln w="9525" cap="rnd" cmpd="sng" algn="ctr">
            <a:solidFill>
              <a:srgbClr val="7F7F7F"/>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67F3579-35B8-480E-8489-D4257F448918}"/>
              </a:ext>
            </a:extLst>
          </p:cNvPr>
          <p:cNvCxnSpPr>
            <a:cxnSpLocks/>
          </p:cNvCxnSpPr>
          <p:nvPr>
            <p:custDataLst>
              <p:tags r:id="rId6"/>
            </p:custDataLst>
          </p:nvPr>
        </p:nvCxnSpPr>
        <p:spPr bwMode="gray">
          <a:xfrm flipH="1">
            <a:off x="2922588" y="2465388"/>
            <a:ext cx="511175" cy="0"/>
          </a:xfrm>
          <a:prstGeom prst="line">
            <a:avLst/>
          </a:prstGeom>
          <a:ln w="9525" cap="rnd"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C0DF2D2-7A13-48AA-8788-2B5575D367AB}"/>
              </a:ext>
            </a:extLst>
          </p:cNvPr>
          <p:cNvCxnSpPr/>
          <p:nvPr>
            <p:custDataLst>
              <p:tags r:id="rId7"/>
            </p:custDataLst>
          </p:nvPr>
        </p:nvCxnSpPr>
        <p:spPr bwMode="gray">
          <a:xfrm flipV="1">
            <a:off x="3433763" y="2465388"/>
            <a:ext cx="0" cy="228600"/>
          </a:xfrm>
          <a:prstGeom prst="line">
            <a:avLst/>
          </a:prstGeom>
          <a:ln w="9525" cap="rnd"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6E8AD44-5ED5-4620-8A83-08F2F622BF48}"/>
              </a:ext>
            </a:extLst>
          </p:cNvPr>
          <p:cNvCxnSpPr>
            <a:cxnSpLocks/>
          </p:cNvCxnSpPr>
          <p:nvPr>
            <p:custDataLst>
              <p:tags r:id="rId8"/>
            </p:custDataLst>
          </p:nvPr>
        </p:nvCxnSpPr>
        <p:spPr bwMode="gray">
          <a:xfrm flipH="1">
            <a:off x="1563688" y="2465388"/>
            <a:ext cx="512763" cy="0"/>
          </a:xfrm>
          <a:prstGeom prst="line">
            <a:avLst/>
          </a:prstGeom>
          <a:ln w="9525" cap="rnd"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DAFDA3F7-3E7C-44D1-B5BF-B292C9F11631}"/>
              </a:ext>
            </a:extLst>
          </p:cNvPr>
          <p:cNvSpPr>
            <a:spLocks noGrp="1"/>
          </p:cNvSpPr>
          <p:nvPr>
            <p:custDataLst>
              <p:tags r:id="rId9"/>
            </p:custDataLst>
          </p:nvPr>
        </p:nvSpPr>
        <p:spPr bwMode="gray">
          <a:xfrm>
            <a:off x="2606675" y="5448300"/>
            <a:ext cx="1655763" cy="2682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21C03381-7408-4D30-80E2-33482EA81AF3}" type="datetime'A''ll o''''''''''t''h''''ers'' (''''n'' = ''''6''''2)'''''">
              <a:rPr lang="en-US" altLang="en-US" sz="1600" smtClean="0"/>
              <a:pPr/>
              <a:t>All others (n = 62)</a:t>
            </a:fld>
            <a:endParaRPr lang="en-US" sz="1600" dirty="0">
              <a:sym typeface="+mn-lt"/>
            </a:endParaRPr>
          </a:p>
        </p:txBody>
      </p:sp>
      <p:sp>
        <p:nvSpPr>
          <p:cNvPr id="10" name="Text Placeholder 3">
            <a:extLst>
              <a:ext uri="{FF2B5EF4-FFF2-40B4-BE49-F238E27FC236}">
                <a16:creationId xmlns:a16="http://schemas.microsoft.com/office/drawing/2014/main" id="{37337DF3-427C-41CF-B292-C301A3AA65B4}"/>
              </a:ext>
            </a:extLst>
          </p:cNvPr>
          <p:cNvSpPr>
            <a:spLocks noGrp="1"/>
          </p:cNvSpPr>
          <p:nvPr>
            <p:custDataLst>
              <p:tags r:id="rId10"/>
            </p:custDataLst>
          </p:nvPr>
        </p:nvSpPr>
        <p:spPr bwMode="gray">
          <a:xfrm>
            <a:off x="812800" y="5448300"/>
            <a:ext cx="1501775" cy="2682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F2F9920B-D421-4007-ADAD-C5E9ACF9352A}" type="datetime'''''W''''''inners ''''(n'''''''' ''''''= ''''''15'')'''''''">
              <a:rPr lang="en-US" altLang="en-US" sz="1600" smtClean="0"/>
              <a:pPr/>
              <a:t>Winners (n = 15)</a:t>
            </a:fld>
            <a:endParaRPr lang="en-US" sz="1600" dirty="0">
              <a:sym typeface="+mn-lt"/>
            </a:endParaRPr>
          </a:p>
        </p:txBody>
      </p:sp>
      <p:sp>
        <p:nvSpPr>
          <p:cNvPr id="39" name="Text Placeholder 3">
            <a:extLst>
              <a:ext uri="{FF2B5EF4-FFF2-40B4-BE49-F238E27FC236}">
                <a16:creationId xmlns:a16="http://schemas.microsoft.com/office/drawing/2014/main" id="{652ACA98-8E3D-4CE0-9827-08FF61FB2339}"/>
              </a:ext>
            </a:extLst>
          </p:cNvPr>
          <p:cNvSpPr>
            <a:spLocks noGrp="1"/>
          </p:cNvSpPr>
          <p:nvPr>
            <p:custDataLst>
              <p:tags r:id="rId11"/>
            </p:custDataLst>
          </p:nvPr>
        </p:nvSpPr>
        <p:spPr bwMode="gray">
          <a:xfrm>
            <a:off x="1936750" y="2274888"/>
            <a:ext cx="1125538" cy="381000"/>
          </a:xfrm>
          <a:prstGeom prst="ellipse">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r>
              <a:rPr lang="en-US" altLang="en-US" sz="1600" dirty="0"/>
              <a:t>+350 bps</a:t>
            </a:r>
            <a:endParaRPr lang="en-US" sz="1600" dirty="0">
              <a:sym typeface="+mn-lt"/>
            </a:endParaRPr>
          </a:p>
        </p:txBody>
      </p:sp>
      <p:sp>
        <p:nvSpPr>
          <p:cNvPr id="109" name="ee4pFootnotes">
            <a:extLst>
              <a:ext uri="{FF2B5EF4-FFF2-40B4-BE49-F238E27FC236}">
                <a16:creationId xmlns:a16="http://schemas.microsoft.com/office/drawing/2014/main" id="{559131DD-DD46-4017-A4EB-059F03C8B0BA}"/>
              </a:ext>
            </a:extLst>
          </p:cNvPr>
          <p:cNvSpPr>
            <a:spLocks noChangeArrowheads="1"/>
          </p:cNvSpPr>
          <p:nvPr/>
        </p:nvSpPr>
        <p:spPr bwMode="auto">
          <a:xfrm>
            <a:off x="630000" y="6421441"/>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latin typeface="Trebuchet MS" panose="020B0603020202020204" pitchFamily="34" charset="0"/>
                <a:cs typeface="Arial" pitchFamily="34" charset="0"/>
              </a:rPr>
              <a:t>1. Simple average of 1H 2020 TSR for members of each group    Note:  TSR measured from 12/31/2019 – 6/30/2020.  </a:t>
            </a:r>
            <a:r>
              <a:rPr lang="en-US" altLang="ko-KR" sz="1000" dirty="0">
                <a:solidFill>
                  <a:schemeClr val="bg1">
                    <a:lumMod val="50000"/>
                  </a:schemeClr>
                </a:solidFill>
                <a:latin typeface="Trebuchet MS" panose="020B0603020202020204" pitchFamily="34" charset="0"/>
                <a:ea typeface="Gulim" pitchFamily="34" charset="-127"/>
              </a:rPr>
              <a:t>Sources: </a:t>
            </a:r>
            <a:r>
              <a:rPr lang="en-US" sz="1000" dirty="0">
                <a:solidFill>
                  <a:schemeClr val="bg1">
                    <a:lumMod val="50000"/>
                  </a:schemeClr>
                </a:solidFill>
                <a:latin typeface="Trebuchet MS" panose="020B0603020202020204" pitchFamily="34" charset="0"/>
              </a:rPr>
              <a:t>S&amp;P Capital IQ</a:t>
            </a:r>
            <a:r>
              <a:rPr lang="en-US" altLang="ko-KR" sz="1000" dirty="0">
                <a:solidFill>
                  <a:schemeClr val="bg1">
                    <a:lumMod val="50000"/>
                  </a:schemeClr>
                </a:solidFill>
                <a:latin typeface="Trebuchet MS" panose="020B0603020202020204" pitchFamily="34" charset="0"/>
                <a:ea typeface="Gulim" pitchFamily="34" charset="-127"/>
              </a:rPr>
              <a:t>; BCG analysis</a:t>
            </a:r>
          </a:p>
        </p:txBody>
      </p:sp>
      <p:sp>
        <p:nvSpPr>
          <p:cNvPr id="110" name="NavigationTriangle">
            <a:extLst>
              <a:ext uri="{FF2B5EF4-FFF2-40B4-BE49-F238E27FC236}">
                <a16:creationId xmlns:a16="http://schemas.microsoft.com/office/drawing/2014/main" id="{F4043788-EDB0-4A41-AE77-996414119D98}"/>
              </a:ext>
            </a:extLst>
          </p:cNvPr>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11" name="NavigationText">
            <a:extLst>
              <a:ext uri="{FF2B5EF4-FFF2-40B4-BE49-F238E27FC236}">
                <a16:creationId xmlns:a16="http://schemas.microsoft.com/office/drawing/2014/main" id="{1A53A646-4FF7-42D2-A15A-550AC756E4E3}"/>
              </a:ext>
            </a:extLst>
          </p:cNvPr>
          <p:cNvSpPr/>
          <p:nvPr/>
        </p:nvSpPr>
        <p:spPr>
          <a:xfrm>
            <a:off x="10049263" y="256093"/>
            <a:ext cx="1321797" cy="2580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 bIns="0" numCol="1" spcCol="0" rtlCol="0" fromWordArt="0" anchor="ctr" anchorCtr="0" forceAA="0" compatLnSpc="1">
            <a:prstTxWarp prst="textNoShape">
              <a:avLst/>
            </a:prstTxWarp>
            <a:noAutofit/>
          </a:bodyPr>
          <a:lstStyle/>
          <a:p>
            <a:pPr algn="r"/>
            <a:r>
              <a:rPr lang="en-US" sz="1000" dirty="0">
                <a:solidFill>
                  <a:schemeClr val="bg1">
                    <a:lumMod val="50000"/>
                  </a:schemeClr>
                </a:solidFill>
                <a:latin typeface="Trebuchet MS" panose="020B0603020202020204" pitchFamily="34" charset="0"/>
              </a:rPr>
              <a:t>Looking</a:t>
            </a:r>
            <a:br>
              <a:rPr lang="en-US" sz="1000" dirty="0">
                <a:solidFill>
                  <a:schemeClr val="bg1">
                    <a:lumMod val="50000"/>
                  </a:schemeClr>
                </a:solidFill>
                <a:latin typeface="Trebuchet MS" panose="020B0603020202020204" pitchFamily="34" charset="0"/>
              </a:rPr>
            </a:br>
            <a:r>
              <a:rPr lang="en-US" sz="1000" dirty="0">
                <a:solidFill>
                  <a:schemeClr val="bg1">
                    <a:lumMod val="50000"/>
                  </a:schemeClr>
                </a:solidFill>
                <a:latin typeface="Trebuchet MS" panose="020B0603020202020204" pitchFamily="34" charset="0"/>
              </a:rPr>
              <a:t>back</a:t>
            </a:r>
          </a:p>
        </p:txBody>
      </p:sp>
      <p:sp>
        <p:nvSpPr>
          <p:cNvPr id="112" name="NavigationIcon">
            <a:extLst>
              <a:ext uri="{FF2B5EF4-FFF2-40B4-BE49-F238E27FC236}">
                <a16:creationId xmlns:a16="http://schemas.microsoft.com/office/drawing/2014/main" id="{3EBF28D4-3ECB-4827-AC11-7CEDC79CA119}"/>
              </a:ext>
            </a:extLst>
          </p:cNvPr>
          <p:cNvSpPr>
            <a:spLocks noChangeAspect="1"/>
          </p:cNvSpPr>
          <p:nvPr/>
        </p:nvSpPr>
        <p:spPr bwMode="auto">
          <a:xfrm>
            <a:off x="11684901" y="132877"/>
            <a:ext cx="377046" cy="365760"/>
          </a:xfrm>
          <a:custGeom>
            <a:avLst/>
            <a:gdLst>
              <a:gd name="connsiteX0" fmla="*/ 670405 w 1341917"/>
              <a:gd name="connsiteY0" fmla="*/ 874712 h 1301750"/>
              <a:gd name="connsiteX1" fmla="*/ 630717 w 1341917"/>
              <a:gd name="connsiteY1" fmla="*/ 915194 h 1301750"/>
              <a:gd name="connsiteX2" fmla="*/ 670405 w 1341917"/>
              <a:gd name="connsiteY2" fmla="*/ 955676 h 1301750"/>
              <a:gd name="connsiteX3" fmla="*/ 710093 w 1341917"/>
              <a:gd name="connsiteY3" fmla="*/ 915194 h 1301750"/>
              <a:gd name="connsiteX4" fmla="*/ 670405 w 1341917"/>
              <a:gd name="connsiteY4" fmla="*/ 874712 h 1301750"/>
              <a:gd name="connsiteX5" fmla="*/ 573436 w 1341917"/>
              <a:gd name="connsiteY5" fmla="*/ 827087 h 1301750"/>
              <a:gd name="connsiteX6" fmla="*/ 767373 w 1341917"/>
              <a:gd name="connsiteY6" fmla="*/ 827087 h 1301750"/>
              <a:gd name="connsiteX7" fmla="*/ 783117 w 1341917"/>
              <a:gd name="connsiteY7" fmla="*/ 842814 h 1301750"/>
              <a:gd name="connsiteX8" fmla="*/ 783117 w 1341917"/>
              <a:gd name="connsiteY8" fmla="*/ 1286023 h 1301750"/>
              <a:gd name="connsiteX9" fmla="*/ 767373 w 1341917"/>
              <a:gd name="connsiteY9" fmla="*/ 1301750 h 1301750"/>
              <a:gd name="connsiteX10" fmla="*/ 573436 w 1341917"/>
              <a:gd name="connsiteY10" fmla="*/ 1301750 h 1301750"/>
              <a:gd name="connsiteX11" fmla="*/ 557692 w 1341917"/>
              <a:gd name="connsiteY11" fmla="*/ 1286023 h 1301750"/>
              <a:gd name="connsiteX12" fmla="*/ 557692 w 1341917"/>
              <a:gd name="connsiteY12" fmla="*/ 842814 h 1301750"/>
              <a:gd name="connsiteX13" fmla="*/ 573436 w 1341917"/>
              <a:gd name="connsiteY13" fmla="*/ 827087 h 1301750"/>
              <a:gd name="connsiteX14" fmla="*/ 598610 w 1341917"/>
              <a:gd name="connsiteY14" fmla="*/ 466725 h 1301750"/>
              <a:gd name="connsiteX15" fmla="*/ 573567 w 1341917"/>
              <a:gd name="connsiteY15" fmla="*/ 544513 h 1301750"/>
              <a:gd name="connsiteX16" fmla="*/ 624367 w 1341917"/>
              <a:gd name="connsiteY16" fmla="*/ 544513 h 1301750"/>
              <a:gd name="connsiteX17" fmla="*/ 598610 w 1341917"/>
              <a:gd name="connsiteY17" fmla="*/ 466725 h 1301750"/>
              <a:gd name="connsiteX18" fmla="*/ 427106 w 1341917"/>
              <a:gd name="connsiteY18" fmla="*/ 438150 h 1301750"/>
              <a:gd name="connsiteX19" fmla="*/ 416404 w 1341917"/>
              <a:gd name="connsiteY19" fmla="*/ 438861 h 1301750"/>
              <a:gd name="connsiteX20" fmla="*/ 416404 w 1341917"/>
              <a:gd name="connsiteY20" fmla="*/ 504991 h 1301750"/>
              <a:gd name="connsiteX21" fmla="*/ 431387 w 1341917"/>
              <a:gd name="connsiteY21" fmla="*/ 506413 h 1301750"/>
              <a:gd name="connsiteX22" fmla="*/ 468489 w 1341917"/>
              <a:gd name="connsiteY22" fmla="*/ 497880 h 1301750"/>
              <a:gd name="connsiteX23" fmla="*/ 479904 w 1341917"/>
              <a:gd name="connsiteY23" fmla="*/ 470859 h 1301750"/>
              <a:gd name="connsiteX24" fmla="*/ 427106 w 1341917"/>
              <a:gd name="connsiteY24" fmla="*/ 438150 h 1301750"/>
              <a:gd name="connsiteX25" fmla="*/ 843442 w 1341917"/>
              <a:gd name="connsiteY25" fmla="*/ 406400 h 1301750"/>
              <a:gd name="connsiteX26" fmla="*/ 1018067 w 1341917"/>
              <a:gd name="connsiteY26" fmla="*/ 406400 h 1301750"/>
              <a:gd name="connsiteX27" fmla="*/ 1018067 w 1341917"/>
              <a:gd name="connsiteY27" fmla="*/ 439050 h 1301750"/>
              <a:gd name="connsiteX28" fmla="*/ 947931 w 1341917"/>
              <a:gd name="connsiteY28" fmla="*/ 439050 h 1301750"/>
              <a:gd name="connsiteX29" fmla="*/ 947931 w 1341917"/>
              <a:gd name="connsiteY29" fmla="*/ 614363 h 1301750"/>
              <a:gd name="connsiteX30" fmla="*/ 910716 w 1341917"/>
              <a:gd name="connsiteY30" fmla="*/ 614363 h 1301750"/>
              <a:gd name="connsiteX31" fmla="*/ 910716 w 1341917"/>
              <a:gd name="connsiteY31" fmla="*/ 439050 h 1301750"/>
              <a:gd name="connsiteX32" fmla="*/ 843442 w 1341917"/>
              <a:gd name="connsiteY32" fmla="*/ 439050 h 1301750"/>
              <a:gd name="connsiteX33" fmla="*/ 843442 w 1341917"/>
              <a:gd name="connsiteY33" fmla="*/ 406400 h 1301750"/>
              <a:gd name="connsiteX34" fmla="*/ 422113 w 1341917"/>
              <a:gd name="connsiteY34" fmla="*/ 404812 h 1301750"/>
              <a:gd name="connsiteX35" fmla="*/ 495106 w 1341917"/>
              <a:gd name="connsiteY35" fmla="*/ 419729 h 1301750"/>
              <a:gd name="connsiteX36" fmla="*/ 518005 w 1341917"/>
              <a:gd name="connsiteY36" fmla="*/ 467322 h 1301750"/>
              <a:gd name="connsiteX37" fmla="*/ 432847 w 1341917"/>
              <a:gd name="connsiteY37" fmla="*/ 539066 h 1301750"/>
              <a:gd name="connsiteX38" fmla="*/ 416388 w 1341917"/>
              <a:gd name="connsiteY38" fmla="*/ 538356 h 1301750"/>
              <a:gd name="connsiteX39" fmla="*/ 416388 w 1341917"/>
              <a:gd name="connsiteY39" fmla="*/ 614362 h 1301750"/>
              <a:gd name="connsiteX40" fmla="*/ 379892 w 1341917"/>
              <a:gd name="connsiteY40" fmla="*/ 614362 h 1301750"/>
              <a:gd name="connsiteX41" fmla="*/ 379892 w 1341917"/>
              <a:gd name="connsiteY41" fmla="*/ 406233 h 1301750"/>
              <a:gd name="connsiteX42" fmla="*/ 422113 w 1341917"/>
              <a:gd name="connsiteY42" fmla="*/ 404812 h 1301750"/>
              <a:gd name="connsiteX43" fmla="*/ 767956 w 1341917"/>
              <a:gd name="connsiteY43" fmla="*/ 401637 h 1301750"/>
              <a:gd name="connsiteX44" fmla="*/ 820753 w 1341917"/>
              <a:gd name="connsiteY44" fmla="*/ 415275 h 1301750"/>
              <a:gd name="connsiteX45" fmla="*/ 809338 w 1341917"/>
              <a:gd name="connsiteY45" fmla="*/ 447575 h 1301750"/>
              <a:gd name="connsiteX46" fmla="*/ 768669 w 1341917"/>
              <a:gd name="connsiteY46" fmla="*/ 433937 h 1301750"/>
              <a:gd name="connsiteX47" fmla="*/ 748692 w 1341917"/>
              <a:gd name="connsiteY47" fmla="*/ 440397 h 1301750"/>
              <a:gd name="connsiteX48" fmla="*/ 741557 w 1341917"/>
              <a:gd name="connsiteY48" fmla="*/ 458342 h 1301750"/>
              <a:gd name="connsiteX49" fmla="*/ 780798 w 1341917"/>
              <a:gd name="connsiteY49" fmla="*/ 495667 h 1301750"/>
              <a:gd name="connsiteX50" fmla="*/ 811478 w 1341917"/>
              <a:gd name="connsiteY50" fmla="*/ 515047 h 1301750"/>
              <a:gd name="connsiteX51" fmla="*/ 825748 w 1341917"/>
              <a:gd name="connsiteY51" fmla="*/ 534427 h 1301750"/>
              <a:gd name="connsiteX52" fmla="*/ 830742 w 1341917"/>
              <a:gd name="connsiteY52" fmla="*/ 560267 h 1301750"/>
              <a:gd name="connsiteX53" fmla="*/ 810051 w 1341917"/>
              <a:gd name="connsiteY53" fmla="*/ 602616 h 1301750"/>
              <a:gd name="connsiteX54" fmla="*/ 757253 w 1341917"/>
              <a:gd name="connsiteY54" fmla="*/ 619125 h 1301750"/>
              <a:gd name="connsiteX55" fmla="*/ 703742 w 1341917"/>
              <a:gd name="connsiteY55" fmla="*/ 604052 h 1301750"/>
              <a:gd name="connsiteX56" fmla="*/ 717298 w 1341917"/>
              <a:gd name="connsiteY56" fmla="*/ 570316 h 1301750"/>
              <a:gd name="connsiteX57" fmla="*/ 761534 w 1341917"/>
              <a:gd name="connsiteY57" fmla="*/ 585389 h 1301750"/>
              <a:gd name="connsiteX58" fmla="*/ 792928 w 1341917"/>
              <a:gd name="connsiteY58" fmla="*/ 563138 h 1301750"/>
              <a:gd name="connsiteX59" fmla="*/ 785793 w 1341917"/>
              <a:gd name="connsiteY59" fmla="*/ 542322 h 1301750"/>
              <a:gd name="connsiteX60" fmla="*/ 754400 w 1341917"/>
              <a:gd name="connsiteY60" fmla="*/ 520789 h 1301750"/>
              <a:gd name="connsiteX61" fmla="*/ 721579 w 1341917"/>
              <a:gd name="connsiteY61" fmla="*/ 500691 h 1301750"/>
              <a:gd name="connsiteX62" fmla="*/ 708737 w 1341917"/>
              <a:gd name="connsiteY62" fmla="*/ 482029 h 1301750"/>
              <a:gd name="connsiteX63" fmla="*/ 704456 w 1341917"/>
              <a:gd name="connsiteY63" fmla="*/ 458342 h 1301750"/>
              <a:gd name="connsiteX64" fmla="*/ 722293 w 1341917"/>
              <a:gd name="connsiteY64" fmla="*/ 417428 h 1301750"/>
              <a:gd name="connsiteX65" fmla="*/ 767956 w 1341917"/>
              <a:gd name="connsiteY65" fmla="*/ 401637 h 1301750"/>
              <a:gd name="connsiteX66" fmla="*/ 590812 w 1341917"/>
              <a:gd name="connsiteY66" fmla="*/ 401637 h 1301750"/>
              <a:gd name="connsiteX67" fmla="*/ 607278 w 1341917"/>
              <a:gd name="connsiteY67" fmla="*/ 401637 h 1301750"/>
              <a:gd name="connsiteX68" fmla="*/ 691042 w 1341917"/>
              <a:gd name="connsiteY68" fmla="*/ 614362 h 1301750"/>
              <a:gd name="connsiteX69" fmla="*/ 650234 w 1341917"/>
              <a:gd name="connsiteY69" fmla="*/ 614362 h 1301750"/>
              <a:gd name="connsiteX70" fmla="*/ 634484 w 1341917"/>
              <a:gd name="connsiteY70" fmla="*/ 572245 h 1301750"/>
              <a:gd name="connsiteX71" fmla="*/ 563606 w 1341917"/>
              <a:gd name="connsiteY71" fmla="*/ 572245 h 1301750"/>
              <a:gd name="connsiteX72" fmla="*/ 549287 w 1341917"/>
              <a:gd name="connsiteY72" fmla="*/ 614362 h 1301750"/>
              <a:gd name="connsiteX73" fmla="*/ 508479 w 1341917"/>
              <a:gd name="connsiteY73" fmla="*/ 614362 h 1301750"/>
              <a:gd name="connsiteX74" fmla="*/ 590812 w 1341917"/>
              <a:gd name="connsiteY74" fmla="*/ 401637 h 1301750"/>
              <a:gd name="connsiteX75" fmla="*/ 211289 w 1341917"/>
              <a:gd name="connsiteY75" fmla="*/ 255587 h 1301750"/>
              <a:gd name="connsiteX76" fmla="*/ 167020 w 1341917"/>
              <a:gd name="connsiteY76" fmla="*/ 280575 h 1301750"/>
              <a:gd name="connsiteX77" fmla="*/ 40639 w 1341917"/>
              <a:gd name="connsiteY77" fmla="*/ 482617 h 1301750"/>
              <a:gd name="connsiteX78" fmla="*/ 40639 w 1341917"/>
              <a:gd name="connsiteY78" fmla="*/ 539018 h 1301750"/>
              <a:gd name="connsiteX79" fmla="*/ 167020 w 1341917"/>
              <a:gd name="connsiteY79" fmla="*/ 741061 h 1301750"/>
              <a:gd name="connsiteX80" fmla="*/ 211289 w 1341917"/>
              <a:gd name="connsiteY80" fmla="*/ 766762 h 1301750"/>
              <a:gd name="connsiteX81" fmla="*/ 1257330 w 1341917"/>
              <a:gd name="connsiteY81" fmla="*/ 766762 h 1301750"/>
              <a:gd name="connsiteX82" fmla="*/ 1310167 w 1341917"/>
              <a:gd name="connsiteY82" fmla="*/ 713217 h 1301750"/>
              <a:gd name="connsiteX83" fmla="*/ 1310167 w 1341917"/>
              <a:gd name="connsiteY83" fmla="*/ 308418 h 1301750"/>
              <a:gd name="connsiteX84" fmla="*/ 1257330 w 1341917"/>
              <a:gd name="connsiteY84" fmla="*/ 255587 h 1301750"/>
              <a:gd name="connsiteX85" fmla="*/ 211289 w 1341917"/>
              <a:gd name="connsiteY85" fmla="*/ 255587 h 1301750"/>
              <a:gd name="connsiteX86" fmla="*/ 209853 w 1341917"/>
              <a:gd name="connsiteY86" fmla="*/ 225425 h 1301750"/>
              <a:gd name="connsiteX87" fmla="*/ 1257690 w 1341917"/>
              <a:gd name="connsiteY87" fmla="*/ 225425 h 1301750"/>
              <a:gd name="connsiteX88" fmla="*/ 1341917 w 1341917"/>
              <a:gd name="connsiteY88" fmla="*/ 309007 h 1301750"/>
              <a:gd name="connsiteX89" fmla="*/ 1341917 w 1341917"/>
              <a:gd name="connsiteY89" fmla="*/ 712629 h 1301750"/>
              <a:gd name="connsiteX90" fmla="*/ 1257690 w 1341917"/>
              <a:gd name="connsiteY90" fmla="*/ 796925 h 1301750"/>
              <a:gd name="connsiteX91" fmla="*/ 209853 w 1341917"/>
              <a:gd name="connsiteY91" fmla="*/ 796925 h 1301750"/>
              <a:gd name="connsiteX92" fmla="*/ 138474 w 1341917"/>
              <a:gd name="connsiteY92" fmla="*/ 756920 h 1301750"/>
              <a:gd name="connsiteX93" fmla="*/ 12848 w 1341917"/>
              <a:gd name="connsiteY93" fmla="*/ 555466 h 1301750"/>
              <a:gd name="connsiteX94" fmla="*/ 12848 w 1341917"/>
              <a:gd name="connsiteY94" fmla="*/ 466170 h 1301750"/>
              <a:gd name="connsiteX95" fmla="*/ 138474 w 1341917"/>
              <a:gd name="connsiteY95" fmla="*/ 264716 h 1301750"/>
              <a:gd name="connsiteX96" fmla="*/ 209853 w 1341917"/>
              <a:gd name="connsiteY96" fmla="*/ 225425 h 1301750"/>
              <a:gd name="connsiteX97" fmla="*/ 670405 w 1341917"/>
              <a:gd name="connsiteY97" fmla="*/ 63500 h 1301750"/>
              <a:gd name="connsiteX98" fmla="*/ 630717 w 1341917"/>
              <a:gd name="connsiteY98" fmla="*/ 102394 h 1301750"/>
              <a:gd name="connsiteX99" fmla="*/ 670405 w 1341917"/>
              <a:gd name="connsiteY99" fmla="*/ 141288 h 1301750"/>
              <a:gd name="connsiteX100" fmla="*/ 710093 w 1341917"/>
              <a:gd name="connsiteY100" fmla="*/ 102394 h 1301750"/>
              <a:gd name="connsiteX101" fmla="*/ 670405 w 1341917"/>
              <a:gd name="connsiteY101" fmla="*/ 63500 h 1301750"/>
              <a:gd name="connsiteX102" fmla="*/ 670763 w 1341917"/>
              <a:gd name="connsiteY102" fmla="*/ 0 h 1301750"/>
              <a:gd name="connsiteX103" fmla="*/ 769520 w 1341917"/>
              <a:gd name="connsiteY103" fmla="*/ 14282 h 1301750"/>
              <a:gd name="connsiteX104" fmla="*/ 783117 w 1341917"/>
              <a:gd name="connsiteY104" fmla="*/ 37132 h 1301750"/>
              <a:gd name="connsiteX105" fmla="*/ 783117 w 1341917"/>
              <a:gd name="connsiteY105" fmla="*/ 176378 h 1301750"/>
              <a:gd name="connsiteX106" fmla="*/ 767373 w 1341917"/>
              <a:gd name="connsiteY106" fmla="*/ 192088 h 1301750"/>
              <a:gd name="connsiteX107" fmla="*/ 573436 w 1341917"/>
              <a:gd name="connsiteY107" fmla="*/ 192088 h 1301750"/>
              <a:gd name="connsiteX108" fmla="*/ 557692 w 1341917"/>
              <a:gd name="connsiteY108" fmla="*/ 176378 h 1301750"/>
              <a:gd name="connsiteX109" fmla="*/ 557692 w 1341917"/>
              <a:gd name="connsiteY109" fmla="*/ 37132 h 1301750"/>
              <a:gd name="connsiteX110" fmla="*/ 572005 w 1341917"/>
              <a:gd name="connsiteY110" fmla="*/ 14282 h 1301750"/>
              <a:gd name="connsiteX111" fmla="*/ 670763 w 1341917"/>
              <a:gd name="connsiteY111" fmla="*/ 0 h 130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341917" h="1301750">
                <a:moveTo>
                  <a:pt x="670405" y="874712"/>
                </a:moveTo>
                <a:cubicBezTo>
                  <a:pt x="648486" y="874712"/>
                  <a:pt x="630717" y="892836"/>
                  <a:pt x="630717" y="915194"/>
                </a:cubicBezTo>
                <a:cubicBezTo>
                  <a:pt x="630717" y="937552"/>
                  <a:pt x="648486" y="955676"/>
                  <a:pt x="670405" y="955676"/>
                </a:cubicBezTo>
                <a:cubicBezTo>
                  <a:pt x="692324" y="955676"/>
                  <a:pt x="710093" y="937552"/>
                  <a:pt x="710093" y="915194"/>
                </a:cubicBezTo>
                <a:cubicBezTo>
                  <a:pt x="710093" y="892836"/>
                  <a:pt x="692324" y="874712"/>
                  <a:pt x="670405" y="874712"/>
                </a:cubicBezTo>
                <a:close/>
                <a:moveTo>
                  <a:pt x="573436" y="827087"/>
                </a:moveTo>
                <a:cubicBezTo>
                  <a:pt x="573436" y="827087"/>
                  <a:pt x="573436" y="827087"/>
                  <a:pt x="767373" y="827087"/>
                </a:cubicBezTo>
                <a:cubicBezTo>
                  <a:pt x="775961" y="827087"/>
                  <a:pt x="783117" y="834236"/>
                  <a:pt x="783117" y="842814"/>
                </a:cubicBezTo>
                <a:cubicBezTo>
                  <a:pt x="783117" y="842814"/>
                  <a:pt x="783117" y="842814"/>
                  <a:pt x="783117" y="1286023"/>
                </a:cubicBezTo>
                <a:cubicBezTo>
                  <a:pt x="783117" y="1294602"/>
                  <a:pt x="775961" y="1301750"/>
                  <a:pt x="767373" y="1301750"/>
                </a:cubicBezTo>
                <a:cubicBezTo>
                  <a:pt x="767373" y="1301750"/>
                  <a:pt x="767373" y="1301750"/>
                  <a:pt x="573436" y="1301750"/>
                </a:cubicBezTo>
                <a:cubicBezTo>
                  <a:pt x="564849" y="1301750"/>
                  <a:pt x="557692" y="1294602"/>
                  <a:pt x="557692" y="1286023"/>
                </a:cubicBezTo>
                <a:cubicBezTo>
                  <a:pt x="557692" y="1286023"/>
                  <a:pt x="557692" y="1286023"/>
                  <a:pt x="557692" y="842814"/>
                </a:cubicBezTo>
                <a:cubicBezTo>
                  <a:pt x="557692" y="834236"/>
                  <a:pt x="564849" y="827087"/>
                  <a:pt x="573436" y="827087"/>
                </a:cubicBezTo>
                <a:close/>
                <a:moveTo>
                  <a:pt x="598610" y="466725"/>
                </a:moveTo>
                <a:cubicBezTo>
                  <a:pt x="573567" y="544513"/>
                  <a:pt x="573567" y="544513"/>
                  <a:pt x="573567" y="544513"/>
                </a:cubicBezTo>
                <a:cubicBezTo>
                  <a:pt x="624367" y="544513"/>
                  <a:pt x="624367" y="544513"/>
                  <a:pt x="624367" y="544513"/>
                </a:cubicBezTo>
                <a:cubicBezTo>
                  <a:pt x="598610" y="466725"/>
                  <a:pt x="598610" y="466725"/>
                  <a:pt x="598610" y="466725"/>
                </a:cubicBezTo>
                <a:close/>
                <a:moveTo>
                  <a:pt x="427106" y="438150"/>
                </a:moveTo>
                <a:cubicBezTo>
                  <a:pt x="423539" y="438150"/>
                  <a:pt x="419972" y="438150"/>
                  <a:pt x="416404" y="438861"/>
                </a:cubicBezTo>
                <a:cubicBezTo>
                  <a:pt x="416404" y="504991"/>
                  <a:pt x="416404" y="504991"/>
                  <a:pt x="416404" y="504991"/>
                </a:cubicBezTo>
                <a:cubicBezTo>
                  <a:pt x="422112" y="505702"/>
                  <a:pt x="427106" y="506413"/>
                  <a:pt x="431387" y="506413"/>
                </a:cubicBezTo>
                <a:cubicBezTo>
                  <a:pt x="447798" y="506413"/>
                  <a:pt x="459927" y="503569"/>
                  <a:pt x="468489" y="497880"/>
                </a:cubicBezTo>
                <a:cubicBezTo>
                  <a:pt x="475623" y="492192"/>
                  <a:pt x="479904" y="482948"/>
                  <a:pt x="479904" y="470859"/>
                </a:cubicBezTo>
                <a:cubicBezTo>
                  <a:pt x="479904" y="448816"/>
                  <a:pt x="462067" y="438150"/>
                  <a:pt x="427106" y="438150"/>
                </a:cubicBezTo>
                <a:close/>
                <a:moveTo>
                  <a:pt x="843442" y="406400"/>
                </a:moveTo>
                <a:cubicBezTo>
                  <a:pt x="1018067" y="406400"/>
                  <a:pt x="1018067" y="406400"/>
                  <a:pt x="1018067" y="406400"/>
                </a:cubicBezTo>
                <a:cubicBezTo>
                  <a:pt x="1018067" y="439050"/>
                  <a:pt x="1018067" y="439050"/>
                  <a:pt x="1018067" y="439050"/>
                </a:cubicBezTo>
                <a:cubicBezTo>
                  <a:pt x="947931" y="439050"/>
                  <a:pt x="947931" y="439050"/>
                  <a:pt x="947931" y="439050"/>
                </a:cubicBezTo>
                <a:cubicBezTo>
                  <a:pt x="947931" y="614363"/>
                  <a:pt x="947931" y="614363"/>
                  <a:pt x="947931" y="614363"/>
                </a:cubicBezTo>
                <a:cubicBezTo>
                  <a:pt x="910716" y="614363"/>
                  <a:pt x="910716" y="614363"/>
                  <a:pt x="910716" y="614363"/>
                </a:cubicBezTo>
                <a:cubicBezTo>
                  <a:pt x="910716" y="439050"/>
                  <a:pt x="910716" y="439050"/>
                  <a:pt x="910716" y="439050"/>
                </a:cubicBezTo>
                <a:cubicBezTo>
                  <a:pt x="843442" y="439050"/>
                  <a:pt x="843442" y="439050"/>
                  <a:pt x="843442" y="439050"/>
                </a:cubicBezTo>
                <a:cubicBezTo>
                  <a:pt x="843442" y="406400"/>
                  <a:pt x="843442" y="406400"/>
                  <a:pt x="843442" y="406400"/>
                </a:cubicBezTo>
                <a:close/>
                <a:moveTo>
                  <a:pt x="422113" y="404812"/>
                </a:moveTo>
                <a:cubicBezTo>
                  <a:pt x="455031" y="404812"/>
                  <a:pt x="480078" y="409074"/>
                  <a:pt x="495106" y="419729"/>
                </a:cubicBezTo>
                <a:cubicBezTo>
                  <a:pt x="510134" y="429674"/>
                  <a:pt x="518005" y="445301"/>
                  <a:pt x="518005" y="467322"/>
                </a:cubicBezTo>
                <a:cubicBezTo>
                  <a:pt x="518005" y="514204"/>
                  <a:pt x="489381" y="539066"/>
                  <a:pt x="432847" y="539066"/>
                </a:cubicBezTo>
                <a:cubicBezTo>
                  <a:pt x="429269" y="539066"/>
                  <a:pt x="422829" y="539066"/>
                  <a:pt x="416388" y="538356"/>
                </a:cubicBezTo>
                <a:cubicBezTo>
                  <a:pt x="416388" y="614362"/>
                  <a:pt x="416388" y="614362"/>
                  <a:pt x="416388" y="614362"/>
                </a:cubicBezTo>
                <a:cubicBezTo>
                  <a:pt x="379892" y="614362"/>
                  <a:pt x="379892" y="614362"/>
                  <a:pt x="379892" y="614362"/>
                </a:cubicBezTo>
                <a:cubicBezTo>
                  <a:pt x="379892" y="406233"/>
                  <a:pt x="379892" y="406233"/>
                  <a:pt x="379892" y="406233"/>
                </a:cubicBezTo>
                <a:cubicBezTo>
                  <a:pt x="403507" y="404812"/>
                  <a:pt x="417820" y="404812"/>
                  <a:pt x="422113" y="404812"/>
                </a:cubicBezTo>
                <a:close/>
                <a:moveTo>
                  <a:pt x="767956" y="401637"/>
                </a:moveTo>
                <a:cubicBezTo>
                  <a:pt x="791501" y="401637"/>
                  <a:pt x="809338" y="405944"/>
                  <a:pt x="820753" y="415275"/>
                </a:cubicBezTo>
                <a:cubicBezTo>
                  <a:pt x="809338" y="447575"/>
                  <a:pt x="809338" y="447575"/>
                  <a:pt x="809338" y="447575"/>
                </a:cubicBezTo>
                <a:cubicBezTo>
                  <a:pt x="796495" y="438244"/>
                  <a:pt x="782939" y="433937"/>
                  <a:pt x="768669" y="433937"/>
                </a:cubicBezTo>
                <a:cubicBezTo>
                  <a:pt x="760107" y="433937"/>
                  <a:pt x="753686" y="436091"/>
                  <a:pt x="748692" y="440397"/>
                </a:cubicBezTo>
                <a:cubicBezTo>
                  <a:pt x="743697" y="445422"/>
                  <a:pt x="741557" y="450446"/>
                  <a:pt x="741557" y="458342"/>
                </a:cubicBezTo>
                <a:cubicBezTo>
                  <a:pt x="741557" y="469826"/>
                  <a:pt x="755113" y="482747"/>
                  <a:pt x="780798" y="495667"/>
                </a:cubicBezTo>
                <a:cubicBezTo>
                  <a:pt x="795068" y="502844"/>
                  <a:pt x="805057" y="508587"/>
                  <a:pt x="811478" y="515047"/>
                </a:cubicBezTo>
                <a:cubicBezTo>
                  <a:pt x="817900" y="520071"/>
                  <a:pt x="822180" y="527249"/>
                  <a:pt x="825748" y="534427"/>
                </a:cubicBezTo>
                <a:cubicBezTo>
                  <a:pt x="828602" y="542322"/>
                  <a:pt x="830742" y="550936"/>
                  <a:pt x="830742" y="560267"/>
                </a:cubicBezTo>
                <a:cubicBezTo>
                  <a:pt x="830742" y="577494"/>
                  <a:pt x="824321" y="591849"/>
                  <a:pt x="810051" y="602616"/>
                </a:cubicBezTo>
                <a:cubicBezTo>
                  <a:pt x="797209" y="613383"/>
                  <a:pt x="778658" y="619125"/>
                  <a:pt x="757253" y="619125"/>
                </a:cubicBezTo>
                <a:cubicBezTo>
                  <a:pt x="737276" y="619125"/>
                  <a:pt x="719439" y="614101"/>
                  <a:pt x="703742" y="604052"/>
                </a:cubicBezTo>
                <a:cubicBezTo>
                  <a:pt x="717298" y="570316"/>
                  <a:pt x="717298" y="570316"/>
                  <a:pt x="717298" y="570316"/>
                </a:cubicBezTo>
                <a:cubicBezTo>
                  <a:pt x="732282" y="581083"/>
                  <a:pt x="747265" y="585389"/>
                  <a:pt x="761534" y="585389"/>
                </a:cubicBezTo>
                <a:cubicBezTo>
                  <a:pt x="782225" y="585389"/>
                  <a:pt x="792928" y="578929"/>
                  <a:pt x="792928" y="563138"/>
                </a:cubicBezTo>
                <a:cubicBezTo>
                  <a:pt x="792928" y="555960"/>
                  <a:pt x="790787" y="548782"/>
                  <a:pt x="785793" y="542322"/>
                </a:cubicBezTo>
                <a:cubicBezTo>
                  <a:pt x="780798" y="536580"/>
                  <a:pt x="770096" y="528685"/>
                  <a:pt x="754400" y="520789"/>
                </a:cubicBezTo>
                <a:cubicBezTo>
                  <a:pt x="738703" y="512893"/>
                  <a:pt x="727287" y="506433"/>
                  <a:pt x="721579" y="500691"/>
                </a:cubicBezTo>
                <a:cubicBezTo>
                  <a:pt x="716585" y="495667"/>
                  <a:pt x="712304" y="489207"/>
                  <a:pt x="708737" y="482029"/>
                </a:cubicBezTo>
                <a:cubicBezTo>
                  <a:pt x="705883" y="474851"/>
                  <a:pt x="704456" y="466955"/>
                  <a:pt x="704456" y="458342"/>
                </a:cubicBezTo>
                <a:cubicBezTo>
                  <a:pt x="704456" y="441833"/>
                  <a:pt x="710164" y="428913"/>
                  <a:pt x="722293" y="417428"/>
                </a:cubicBezTo>
                <a:cubicBezTo>
                  <a:pt x="733709" y="407379"/>
                  <a:pt x="749405" y="401637"/>
                  <a:pt x="767956" y="401637"/>
                </a:cubicBezTo>
                <a:close/>
                <a:moveTo>
                  <a:pt x="590812" y="401637"/>
                </a:moveTo>
                <a:cubicBezTo>
                  <a:pt x="607278" y="401637"/>
                  <a:pt x="607278" y="401637"/>
                  <a:pt x="607278" y="401637"/>
                </a:cubicBezTo>
                <a:cubicBezTo>
                  <a:pt x="691042" y="614362"/>
                  <a:pt x="691042" y="614362"/>
                  <a:pt x="691042" y="614362"/>
                </a:cubicBezTo>
                <a:cubicBezTo>
                  <a:pt x="650234" y="614362"/>
                  <a:pt x="650234" y="614362"/>
                  <a:pt x="650234" y="614362"/>
                </a:cubicBezTo>
                <a:cubicBezTo>
                  <a:pt x="634484" y="572245"/>
                  <a:pt x="634484" y="572245"/>
                  <a:pt x="634484" y="572245"/>
                </a:cubicBezTo>
                <a:cubicBezTo>
                  <a:pt x="563606" y="572245"/>
                  <a:pt x="563606" y="572245"/>
                  <a:pt x="563606" y="572245"/>
                </a:cubicBezTo>
                <a:cubicBezTo>
                  <a:pt x="549287" y="614362"/>
                  <a:pt x="549287" y="614362"/>
                  <a:pt x="549287" y="614362"/>
                </a:cubicBezTo>
                <a:cubicBezTo>
                  <a:pt x="508479" y="614362"/>
                  <a:pt x="508479" y="614362"/>
                  <a:pt x="508479" y="614362"/>
                </a:cubicBezTo>
                <a:cubicBezTo>
                  <a:pt x="590812" y="401637"/>
                  <a:pt x="590812" y="401637"/>
                  <a:pt x="590812" y="401637"/>
                </a:cubicBezTo>
                <a:close/>
                <a:moveTo>
                  <a:pt x="211289" y="255587"/>
                </a:moveTo>
                <a:cubicBezTo>
                  <a:pt x="193439" y="255587"/>
                  <a:pt x="176302" y="264868"/>
                  <a:pt x="167020" y="280575"/>
                </a:cubicBezTo>
                <a:cubicBezTo>
                  <a:pt x="167020" y="280575"/>
                  <a:pt x="167020" y="280575"/>
                  <a:pt x="40639" y="482617"/>
                </a:cubicBezTo>
                <a:cubicBezTo>
                  <a:pt x="30642" y="499752"/>
                  <a:pt x="30642" y="521884"/>
                  <a:pt x="40639" y="539018"/>
                </a:cubicBezTo>
                <a:cubicBezTo>
                  <a:pt x="40639" y="539018"/>
                  <a:pt x="40639" y="539018"/>
                  <a:pt x="167020" y="741061"/>
                </a:cubicBezTo>
                <a:cubicBezTo>
                  <a:pt x="176302" y="757481"/>
                  <a:pt x="193439" y="766762"/>
                  <a:pt x="211289" y="766762"/>
                </a:cubicBezTo>
                <a:cubicBezTo>
                  <a:pt x="211289" y="766762"/>
                  <a:pt x="211289" y="766762"/>
                  <a:pt x="1257330" y="766762"/>
                </a:cubicBezTo>
                <a:cubicBezTo>
                  <a:pt x="1286605" y="766762"/>
                  <a:pt x="1310167" y="742488"/>
                  <a:pt x="1310167" y="713217"/>
                </a:cubicBezTo>
                <a:cubicBezTo>
                  <a:pt x="1310167" y="713217"/>
                  <a:pt x="1310167" y="713217"/>
                  <a:pt x="1310167" y="308418"/>
                </a:cubicBezTo>
                <a:cubicBezTo>
                  <a:pt x="1310167" y="279147"/>
                  <a:pt x="1286605" y="255587"/>
                  <a:pt x="1257330" y="255587"/>
                </a:cubicBezTo>
                <a:cubicBezTo>
                  <a:pt x="1257330" y="255587"/>
                  <a:pt x="1257330" y="255587"/>
                  <a:pt x="211289" y="255587"/>
                </a:cubicBezTo>
                <a:close/>
                <a:moveTo>
                  <a:pt x="209853" y="225425"/>
                </a:moveTo>
                <a:cubicBezTo>
                  <a:pt x="209853" y="225425"/>
                  <a:pt x="209853" y="225425"/>
                  <a:pt x="1257690" y="225425"/>
                </a:cubicBezTo>
                <a:cubicBezTo>
                  <a:pt x="1304087" y="225425"/>
                  <a:pt x="1341917" y="262573"/>
                  <a:pt x="1341917" y="309007"/>
                </a:cubicBezTo>
                <a:cubicBezTo>
                  <a:pt x="1341917" y="309007"/>
                  <a:pt x="1341917" y="309007"/>
                  <a:pt x="1341917" y="712629"/>
                </a:cubicBezTo>
                <a:cubicBezTo>
                  <a:pt x="1341917" y="759063"/>
                  <a:pt x="1304087" y="796925"/>
                  <a:pt x="1257690" y="796925"/>
                </a:cubicBezTo>
                <a:cubicBezTo>
                  <a:pt x="1257690" y="796925"/>
                  <a:pt x="1257690" y="796925"/>
                  <a:pt x="209853" y="796925"/>
                </a:cubicBezTo>
                <a:cubicBezTo>
                  <a:pt x="180588" y="796925"/>
                  <a:pt x="154178" y="781923"/>
                  <a:pt x="138474" y="756920"/>
                </a:cubicBezTo>
                <a:cubicBezTo>
                  <a:pt x="138474" y="756920"/>
                  <a:pt x="138474" y="756920"/>
                  <a:pt x="12848" y="555466"/>
                </a:cubicBezTo>
                <a:cubicBezTo>
                  <a:pt x="-4283" y="528320"/>
                  <a:pt x="-4283" y="493316"/>
                  <a:pt x="12848" y="466170"/>
                </a:cubicBezTo>
                <a:cubicBezTo>
                  <a:pt x="12848" y="466170"/>
                  <a:pt x="12848" y="466170"/>
                  <a:pt x="138474" y="264716"/>
                </a:cubicBezTo>
                <a:cubicBezTo>
                  <a:pt x="154178" y="240427"/>
                  <a:pt x="180588" y="225425"/>
                  <a:pt x="209853" y="225425"/>
                </a:cubicBezTo>
                <a:close/>
                <a:moveTo>
                  <a:pt x="670405" y="63500"/>
                </a:moveTo>
                <a:cubicBezTo>
                  <a:pt x="648486" y="63500"/>
                  <a:pt x="630717" y="80913"/>
                  <a:pt x="630717" y="102394"/>
                </a:cubicBezTo>
                <a:cubicBezTo>
                  <a:pt x="630717" y="123875"/>
                  <a:pt x="648486" y="141288"/>
                  <a:pt x="670405" y="141288"/>
                </a:cubicBezTo>
                <a:cubicBezTo>
                  <a:pt x="692324" y="141288"/>
                  <a:pt x="710093" y="123875"/>
                  <a:pt x="710093" y="102394"/>
                </a:cubicBezTo>
                <a:cubicBezTo>
                  <a:pt x="710093" y="80913"/>
                  <a:pt x="692324" y="63500"/>
                  <a:pt x="670405" y="63500"/>
                </a:cubicBezTo>
                <a:close/>
                <a:moveTo>
                  <a:pt x="670763" y="0"/>
                </a:moveTo>
                <a:cubicBezTo>
                  <a:pt x="743042" y="0"/>
                  <a:pt x="769520" y="14282"/>
                  <a:pt x="769520" y="14282"/>
                </a:cubicBezTo>
                <a:cubicBezTo>
                  <a:pt x="776677" y="17852"/>
                  <a:pt x="783117" y="28563"/>
                  <a:pt x="783117" y="37132"/>
                </a:cubicBezTo>
                <a:cubicBezTo>
                  <a:pt x="783117" y="37132"/>
                  <a:pt x="783117" y="37132"/>
                  <a:pt x="783117" y="176378"/>
                </a:cubicBezTo>
                <a:cubicBezTo>
                  <a:pt x="783117" y="184947"/>
                  <a:pt x="775961" y="192088"/>
                  <a:pt x="767373" y="192088"/>
                </a:cubicBezTo>
                <a:cubicBezTo>
                  <a:pt x="767373" y="192088"/>
                  <a:pt x="767373" y="192088"/>
                  <a:pt x="573436" y="192088"/>
                </a:cubicBezTo>
                <a:cubicBezTo>
                  <a:pt x="564849" y="192088"/>
                  <a:pt x="557692" y="184947"/>
                  <a:pt x="557692" y="176378"/>
                </a:cubicBezTo>
                <a:cubicBezTo>
                  <a:pt x="557692" y="176378"/>
                  <a:pt x="557692" y="176378"/>
                  <a:pt x="557692" y="37132"/>
                </a:cubicBezTo>
                <a:cubicBezTo>
                  <a:pt x="557692" y="28563"/>
                  <a:pt x="564133" y="17852"/>
                  <a:pt x="572005" y="14282"/>
                </a:cubicBezTo>
                <a:cubicBezTo>
                  <a:pt x="572005" y="14282"/>
                  <a:pt x="597768" y="0"/>
                  <a:pt x="670763" y="0"/>
                </a:cubicBezTo>
                <a:close/>
              </a:path>
            </a:pathLst>
          </a:custGeom>
          <a:solidFill>
            <a:schemeClr val="bg1">
              <a:lumMod val="100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chemeClr val="tx2">
                  <a:lumMod val="100000"/>
                </a:schemeClr>
              </a:solidFill>
            </a:endParaRPr>
          </a:p>
        </p:txBody>
      </p:sp>
      <p:sp>
        <p:nvSpPr>
          <p:cNvPr id="30" name="ee4pHeader1">
            <a:extLst>
              <a:ext uri="{FF2B5EF4-FFF2-40B4-BE49-F238E27FC236}">
                <a16:creationId xmlns:a16="http://schemas.microsoft.com/office/drawing/2014/main" id="{799788E7-151D-4C0A-BF6B-2C5830D0F2DA}"/>
              </a:ext>
            </a:extLst>
          </p:cNvPr>
          <p:cNvSpPr txBox="1"/>
          <p:nvPr/>
        </p:nvSpPr>
        <p:spPr>
          <a:xfrm>
            <a:off x="5203595" y="1519415"/>
            <a:ext cx="6167459" cy="658368"/>
          </a:xfrm>
          <a:prstGeom prst="rect">
            <a:avLst/>
          </a:prstGeom>
          <a:noFill/>
          <a:ln cap="rnd">
            <a:noFill/>
          </a:ln>
        </p:spPr>
        <p:txBody>
          <a:bodyPr wrap="square" lIns="0" tIns="0" rIns="0" bIns="0" rtlCol="0" anchor="b" anchorCtr="0">
            <a:noAutofit/>
          </a:bodyPr>
          <a:lstStyle/>
          <a:p>
            <a:pPr marL="0" lvl="3"/>
            <a:r>
              <a:rPr lang="en-US" sz="2000" dirty="0">
                <a:solidFill>
                  <a:schemeClr val="tx2"/>
                </a:solidFill>
              </a:rPr>
              <a:t>Select examples</a:t>
            </a:r>
          </a:p>
        </p:txBody>
      </p:sp>
      <p:cxnSp>
        <p:nvCxnSpPr>
          <p:cNvPr id="32" name="Straight Connector 31">
            <a:extLst>
              <a:ext uri="{FF2B5EF4-FFF2-40B4-BE49-F238E27FC236}">
                <a16:creationId xmlns:a16="http://schemas.microsoft.com/office/drawing/2014/main" id="{FAB27A9F-57A5-4FB5-9B07-C07AB3236E03}"/>
              </a:ext>
            </a:extLst>
          </p:cNvPr>
          <p:cNvCxnSpPr/>
          <p:nvPr/>
        </p:nvCxnSpPr>
        <p:spPr>
          <a:xfrm>
            <a:off x="4789579" y="1910397"/>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94A84B14-2F0C-47B6-8E7E-5640626436E1}"/>
              </a:ext>
            </a:extLst>
          </p:cNvPr>
          <p:cNvGrpSpPr/>
          <p:nvPr/>
        </p:nvGrpSpPr>
        <p:grpSpPr>
          <a:xfrm>
            <a:off x="4636493" y="3796483"/>
            <a:ext cx="306171" cy="306910"/>
            <a:chOff x="5937564" y="3833745"/>
            <a:chExt cx="306171" cy="306910"/>
          </a:xfrm>
        </p:grpSpPr>
        <p:sp>
          <p:nvSpPr>
            <p:cNvPr id="35" name="Freeform 94">
              <a:extLst>
                <a:ext uri="{FF2B5EF4-FFF2-40B4-BE49-F238E27FC236}">
                  <a16:creationId xmlns:a16="http://schemas.microsoft.com/office/drawing/2014/main" id="{04E1018C-A225-4FE2-9A29-22B9106E20E7}"/>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36" name="Freeform 95">
              <a:extLst>
                <a:ext uri="{FF2B5EF4-FFF2-40B4-BE49-F238E27FC236}">
                  <a16:creationId xmlns:a16="http://schemas.microsoft.com/office/drawing/2014/main" id="{EC73E72E-1EFA-4386-B3F1-3764D999446A}"/>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pic>
        <p:nvPicPr>
          <p:cNvPr id="44" name="Picture 2">
            <a:extLst>
              <a:ext uri="{FF2B5EF4-FFF2-40B4-BE49-F238E27FC236}">
                <a16:creationId xmlns:a16="http://schemas.microsoft.com/office/drawing/2014/main" id="{46CEA1BA-FE29-4E65-94C3-4DC409E5F49D}"/>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l="1103" t="18094" r="1103" b="18782"/>
          <a:stretch/>
        </p:blipFill>
        <p:spPr bwMode="auto">
          <a:xfrm>
            <a:off x="5242607" y="2452436"/>
            <a:ext cx="1146613" cy="411175"/>
          </a:xfrm>
          <a:prstGeom prst="rect">
            <a:avLst/>
          </a:prstGeom>
          <a:noFill/>
          <a:extLst>
            <a:ext uri="{909E8E84-426E-40DD-AFC4-6F175D3DCCD1}">
              <a14:hiddenFill xmlns:a14="http://schemas.microsoft.com/office/drawing/2010/main">
                <a:solidFill>
                  <a:srgbClr val="FFFFFF"/>
                </a:solidFill>
              </a14:hiddenFill>
            </a:ext>
          </a:extLst>
        </p:spPr>
      </p:pic>
      <p:sp>
        <p:nvSpPr>
          <p:cNvPr id="52" name="ee4pContent2">
            <a:extLst>
              <a:ext uri="{FF2B5EF4-FFF2-40B4-BE49-F238E27FC236}">
                <a16:creationId xmlns:a16="http://schemas.microsoft.com/office/drawing/2014/main" id="{B04F8DE5-8C15-471C-B1B3-FF352B217BD8}"/>
              </a:ext>
            </a:extLst>
          </p:cNvPr>
          <p:cNvSpPr txBox="1"/>
          <p:nvPr/>
        </p:nvSpPr>
        <p:spPr>
          <a:xfrm>
            <a:off x="6612751" y="2288691"/>
            <a:ext cx="5213538" cy="738664"/>
          </a:xfrm>
          <a:prstGeom prst="rect">
            <a:avLst/>
          </a:prstGeom>
          <a:ln cap="rnd">
            <a:noFill/>
          </a:ln>
        </p:spPr>
        <p:txBody>
          <a:bodyPr vert="horz" wrap="square" lIns="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buSzPct val="100000"/>
              <a:buNone/>
            </a:pPr>
            <a:r>
              <a:rPr lang="en-US" sz="1200" b="1" i="1" dirty="0">
                <a:solidFill>
                  <a:srgbClr val="575757"/>
                </a:solidFill>
              </a:rPr>
              <a:t>1H 2020 </a:t>
            </a:r>
            <a:r>
              <a:rPr lang="en-US" sz="1200" b="1" i="1" dirty="0" err="1">
                <a:solidFill>
                  <a:srgbClr val="575757"/>
                </a:solidFill>
              </a:rPr>
              <a:t>TSR</a:t>
            </a:r>
            <a:r>
              <a:rPr lang="en-US" sz="1200" b="1" i="1" dirty="0">
                <a:solidFill>
                  <a:srgbClr val="575757"/>
                </a:solidFill>
              </a:rPr>
              <a:t>:  20.3%</a:t>
            </a:r>
          </a:p>
          <a:p>
            <a:pPr>
              <a:buSzPct val="100000"/>
              <a:buNone/>
            </a:pPr>
            <a:r>
              <a:rPr lang="en-US" sz="1200" dirty="0">
                <a:solidFill>
                  <a:srgbClr val="575757"/>
                </a:solidFill>
              </a:rPr>
              <a:t>Partnered with </a:t>
            </a:r>
            <a:r>
              <a:rPr lang="en-US" sz="1200" dirty="0" err="1">
                <a:solidFill>
                  <a:srgbClr val="575757"/>
                </a:solidFill>
              </a:rPr>
              <a:t>Dunzo</a:t>
            </a:r>
            <a:r>
              <a:rPr lang="en-US" sz="1200" dirty="0">
                <a:solidFill>
                  <a:srgbClr val="575757"/>
                </a:solidFill>
              </a:rPr>
              <a:t>, a Google-backed personal concierge startup, to access home delivery demand and ensure continuity of supply</a:t>
            </a:r>
          </a:p>
        </p:txBody>
      </p:sp>
      <p:pic>
        <p:nvPicPr>
          <p:cNvPr id="45" name="Picture 44">
            <a:extLst>
              <a:ext uri="{FF2B5EF4-FFF2-40B4-BE49-F238E27FC236}">
                <a16:creationId xmlns:a16="http://schemas.microsoft.com/office/drawing/2014/main" id="{11F7800C-F408-426B-915B-F92E398C7161}"/>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5445550" y="3344952"/>
            <a:ext cx="740727" cy="740727"/>
          </a:xfrm>
          <a:prstGeom prst="rect">
            <a:avLst/>
          </a:prstGeom>
        </p:spPr>
      </p:pic>
      <p:sp>
        <p:nvSpPr>
          <p:cNvPr id="54" name="ee4pContent2">
            <a:extLst>
              <a:ext uri="{FF2B5EF4-FFF2-40B4-BE49-F238E27FC236}">
                <a16:creationId xmlns:a16="http://schemas.microsoft.com/office/drawing/2014/main" id="{38B7D19A-D66F-4547-9BAB-EF88679D4157}"/>
              </a:ext>
            </a:extLst>
          </p:cNvPr>
          <p:cNvSpPr txBox="1"/>
          <p:nvPr/>
        </p:nvSpPr>
        <p:spPr>
          <a:xfrm>
            <a:off x="6612751" y="3345983"/>
            <a:ext cx="5213538" cy="738664"/>
          </a:xfrm>
          <a:prstGeom prst="rect">
            <a:avLst/>
          </a:prstGeom>
          <a:ln cap="rnd">
            <a:noFill/>
          </a:ln>
        </p:spPr>
        <p:txBody>
          <a:bodyPr vert="horz" wrap="square" lIns="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buSzPct val="100000"/>
              <a:buNone/>
            </a:pPr>
            <a:r>
              <a:rPr lang="en-US" sz="1200" b="1" i="1" dirty="0">
                <a:solidFill>
                  <a:srgbClr val="575757"/>
                </a:solidFill>
              </a:rPr>
              <a:t>1H 2020 </a:t>
            </a:r>
            <a:r>
              <a:rPr lang="en-US" sz="1200" b="1" i="1" dirty="0" err="1">
                <a:solidFill>
                  <a:srgbClr val="575757"/>
                </a:solidFill>
              </a:rPr>
              <a:t>TSR</a:t>
            </a:r>
            <a:r>
              <a:rPr lang="en-US" sz="1200" b="1" i="1" dirty="0">
                <a:solidFill>
                  <a:srgbClr val="575757"/>
                </a:solidFill>
              </a:rPr>
              <a:t>:  10.3%</a:t>
            </a:r>
          </a:p>
          <a:p>
            <a:pPr>
              <a:buSzPct val="100000"/>
              <a:buNone/>
            </a:pPr>
            <a:r>
              <a:rPr lang="en-US" sz="1200" dirty="0">
                <a:solidFill>
                  <a:srgbClr val="575757"/>
                </a:solidFill>
              </a:rPr>
              <a:t>Installed new capacity leveraged co-manufacturers, and diverted some capacity to manufacture hand sanitizer for donations and employee usage</a:t>
            </a:r>
          </a:p>
        </p:txBody>
      </p:sp>
      <p:pic>
        <p:nvPicPr>
          <p:cNvPr id="46" name="Picture 45">
            <a:extLst>
              <a:ext uri="{FF2B5EF4-FFF2-40B4-BE49-F238E27FC236}">
                <a16:creationId xmlns:a16="http://schemas.microsoft.com/office/drawing/2014/main" id="{FA4FDF2F-F483-42E7-9D1E-6319FE305AA6}"/>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a:xfrm>
            <a:off x="5415949" y="4410132"/>
            <a:ext cx="799928" cy="726328"/>
          </a:xfrm>
          <a:prstGeom prst="rect">
            <a:avLst/>
          </a:prstGeom>
        </p:spPr>
      </p:pic>
      <p:sp>
        <p:nvSpPr>
          <p:cNvPr id="53" name="ee4pContent2">
            <a:extLst>
              <a:ext uri="{FF2B5EF4-FFF2-40B4-BE49-F238E27FC236}">
                <a16:creationId xmlns:a16="http://schemas.microsoft.com/office/drawing/2014/main" id="{3F8C25F3-196B-4AA5-9A8E-56D6460C76D9}"/>
              </a:ext>
            </a:extLst>
          </p:cNvPr>
          <p:cNvSpPr txBox="1"/>
          <p:nvPr/>
        </p:nvSpPr>
        <p:spPr>
          <a:xfrm>
            <a:off x="6612751" y="4403275"/>
            <a:ext cx="5213538" cy="738664"/>
          </a:xfrm>
          <a:prstGeom prst="rect">
            <a:avLst/>
          </a:prstGeom>
          <a:ln cap="rnd">
            <a:noFill/>
          </a:ln>
        </p:spPr>
        <p:txBody>
          <a:bodyPr vert="horz" wrap="square" lIns="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buSzPct val="100000"/>
              <a:buNone/>
            </a:pPr>
            <a:r>
              <a:rPr lang="en-US" sz="1200" b="1" i="1" dirty="0">
                <a:solidFill>
                  <a:srgbClr val="575757"/>
                </a:solidFill>
              </a:rPr>
              <a:t>1H 2020 </a:t>
            </a:r>
            <a:r>
              <a:rPr lang="en-US" sz="1200" b="1" i="1" dirty="0" err="1">
                <a:solidFill>
                  <a:srgbClr val="575757"/>
                </a:solidFill>
              </a:rPr>
              <a:t>TSR</a:t>
            </a:r>
            <a:r>
              <a:rPr lang="en-US" sz="1200" b="1" i="1" dirty="0">
                <a:solidFill>
                  <a:srgbClr val="575757"/>
                </a:solidFill>
              </a:rPr>
              <a:t>:  1.3%</a:t>
            </a:r>
          </a:p>
          <a:p>
            <a:pPr>
              <a:buSzPct val="100000"/>
              <a:buNone/>
            </a:pPr>
            <a:r>
              <a:rPr lang="en-US" sz="1200" dirty="0">
                <a:solidFill>
                  <a:srgbClr val="575757"/>
                </a:solidFill>
              </a:rPr>
              <a:t>Launched several new immunity-based products, shortening launch timeline from 18 months to 2 months; </a:t>
            </a:r>
            <a:r>
              <a:rPr lang="en-US" sz="1200" i="1" dirty="0">
                <a:solidFill>
                  <a:srgbClr val="575757"/>
                </a:solidFill>
              </a:rPr>
              <a:t>"We've become more agile and nimble … and also more fearless" (Mohit Malhotra, CEO; 30 July 2020)</a:t>
            </a:r>
          </a:p>
        </p:txBody>
      </p:sp>
      <p:sp>
        <p:nvSpPr>
          <p:cNvPr id="50" name="ee4pContent2">
            <a:extLst>
              <a:ext uri="{FF2B5EF4-FFF2-40B4-BE49-F238E27FC236}">
                <a16:creationId xmlns:a16="http://schemas.microsoft.com/office/drawing/2014/main" id="{F039E921-C6FD-4D66-AF09-C74DDE8763DB}"/>
              </a:ext>
            </a:extLst>
          </p:cNvPr>
          <p:cNvSpPr txBox="1"/>
          <p:nvPr/>
        </p:nvSpPr>
        <p:spPr>
          <a:xfrm>
            <a:off x="6612751" y="5460568"/>
            <a:ext cx="5213538" cy="738664"/>
          </a:xfrm>
          <a:prstGeom prst="rect">
            <a:avLst/>
          </a:prstGeom>
          <a:ln cap="rnd">
            <a:noFill/>
          </a:ln>
        </p:spPr>
        <p:txBody>
          <a:bodyPr vert="horz" wrap="square" lIns="0" tIns="0" rIns="0" bIns="0" rtlCol="0" anchor="ctr">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buSzPct val="100000"/>
              <a:buNone/>
            </a:pPr>
            <a:r>
              <a:rPr lang="en-US" sz="1200" b="1" i="1" dirty="0">
                <a:solidFill>
                  <a:srgbClr val="575757"/>
                </a:solidFill>
              </a:rPr>
              <a:t>1H 2020 </a:t>
            </a:r>
            <a:r>
              <a:rPr lang="en-US" sz="1200" b="1" i="1" dirty="0" err="1">
                <a:solidFill>
                  <a:srgbClr val="575757"/>
                </a:solidFill>
              </a:rPr>
              <a:t>TSR</a:t>
            </a:r>
            <a:r>
              <a:rPr lang="en-US" sz="1200" b="1" i="1" dirty="0">
                <a:solidFill>
                  <a:srgbClr val="575757"/>
                </a:solidFill>
              </a:rPr>
              <a:t>:  8.2%</a:t>
            </a:r>
          </a:p>
          <a:p>
            <a:pPr>
              <a:buSzPct val="100000"/>
              <a:buNone/>
            </a:pPr>
            <a:r>
              <a:rPr lang="en-US" sz="1200" dirty="0">
                <a:solidFill>
                  <a:srgbClr val="575757"/>
                </a:solidFill>
              </a:rPr>
              <a:t>Capitalized on digital excellence (e.g., virtual try-ons, shoppable live streaming) and set ambitious social and environmental goals under a new "L'Oréal for the Future" program</a:t>
            </a:r>
          </a:p>
        </p:txBody>
      </p:sp>
      <p:pic>
        <p:nvPicPr>
          <p:cNvPr id="51" name="Picture 50">
            <a:extLst>
              <a:ext uri="{FF2B5EF4-FFF2-40B4-BE49-F238E27FC236}">
                <a16:creationId xmlns:a16="http://schemas.microsoft.com/office/drawing/2014/main" id="{13DA664F-9BC5-4C00-8582-2EA5A7669B76}"/>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5213501" y="5721511"/>
            <a:ext cx="1204825" cy="216777"/>
          </a:xfrm>
          <a:prstGeom prst="rect">
            <a:avLst/>
          </a:prstGeom>
        </p:spPr>
      </p:pic>
    </p:spTree>
    <p:extLst>
      <p:ext uri="{BB962C8B-B14F-4D97-AF65-F5344CB8AC3E}">
        <p14:creationId xmlns:p14="http://schemas.microsoft.com/office/powerpoint/2010/main" val="91807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3"/>
            </p:custDataLst>
            <p:extLst>
              <p:ext uri="{D42A27DB-BD31-4B8C-83A1-F6EECF244321}">
                <p14:modId xmlns:p14="http://schemas.microsoft.com/office/powerpoint/2010/main" val="3599845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6806" name="think-cell Slide" r:id="rId8" imgW="471" imgH="472" progId="TCLayout.ActiveDocument.1">
                  <p:embed/>
                </p:oleObj>
              </mc:Choice>
              <mc:Fallback>
                <p:oleObj name="think-cell Slide" r:id="rId8" imgW="471" imgH="472" progId="TCLayout.ActiveDocument.1">
                  <p:embed/>
                  <p:pic>
                    <p:nvPicPr>
                      <p:cNvPr id="6" name="Object 5"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630000" y="622800"/>
            <a:ext cx="6710600" cy="664797"/>
          </a:xfrm>
        </p:spPr>
        <p:txBody>
          <a:bodyPr/>
          <a:lstStyle/>
          <a:p>
            <a:r>
              <a:rPr lang="en-US" sz="2400" i="1" dirty="0">
                <a:solidFill>
                  <a:srgbClr val="E71C57"/>
                </a:solidFill>
              </a:rPr>
              <a:t>Looking forward: </a:t>
            </a:r>
            <a:r>
              <a:rPr lang="en-US" sz="2400" dirty="0"/>
              <a:t>Five key disruptions will fundamentally transform the FMCG playing field</a:t>
            </a:r>
          </a:p>
        </p:txBody>
      </p:sp>
      <p:sp>
        <p:nvSpPr>
          <p:cNvPr id="22" name="ee4pContent3"/>
          <p:cNvSpPr txBox="1"/>
          <p:nvPr/>
        </p:nvSpPr>
        <p:spPr>
          <a:xfrm>
            <a:off x="1224083" y="1665268"/>
            <a:ext cx="6402295" cy="307777"/>
          </a:xfrm>
          <a:prstGeom prst="rect">
            <a:avLst/>
          </a:prstGeom>
          <a:ln cap="rnd">
            <a:noFill/>
          </a:ln>
        </p:spPr>
        <p:txBody>
          <a:bodyPr vert="horz" wrap="square" lIns="0" tIns="0" rIns="0" bIns="0" rtlCol="0">
            <a:spAutoFit/>
          </a:bodyPr>
          <a:lstStyle>
            <a:defPPr>
              <a:defRPr lang="en-US"/>
            </a:defPPr>
            <a:lvl1pPr marL="342900" lvl="0" indent="-342900">
              <a:lnSpc>
                <a:spcPct val="100000"/>
              </a:lnSpc>
              <a:spcBef>
                <a:spcPts val="0"/>
              </a:spcBef>
              <a:spcAft>
                <a:spcPts val="0"/>
              </a:spcAft>
              <a:buClr>
                <a:srgbClr val="00B050"/>
              </a:buClr>
              <a:buFont typeface="+mj-lt"/>
              <a:buAutoNum type="arabicParenR"/>
              <a:defRPr>
                <a:solidFill>
                  <a:srgbClr val="575757"/>
                </a:solidFill>
                <a:latin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defRPr>
            </a:lvl9pPr>
          </a:lstStyle>
          <a:p>
            <a:pPr marL="0" indent="0">
              <a:spcAft>
                <a:spcPts val="1800"/>
              </a:spcAft>
              <a:buNone/>
            </a:pPr>
            <a:r>
              <a:rPr lang="en-US" sz="2000" dirty="0"/>
              <a:t>Amplification of consumer expectations</a:t>
            </a:r>
          </a:p>
        </p:txBody>
      </p:sp>
      <p:pic>
        <p:nvPicPr>
          <p:cNvPr id="27" name="Picture 26"/>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523390" y="1665268"/>
            <a:ext cx="492861" cy="485206"/>
          </a:xfrm>
          <a:prstGeom prst="ellipse">
            <a:avLst/>
          </a:prstGeom>
          <a:grpFill/>
          <a:ln w="19050">
            <a:gradFill flip="none" rotWithShape="1">
              <a:gsLst>
                <a:gs pos="0">
                  <a:schemeClr val="accent2"/>
                </a:gs>
                <a:gs pos="100000">
                  <a:schemeClr val="tx2"/>
                </a:gs>
              </a:gsLst>
              <a:lin ang="2700000" scaled="1"/>
              <a:tileRect/>
            </a:gradFill>
          </a:ln>
        </p:spPr>
      </p:pic>
      <p:sp>
        <p:nvSpPr>
          <p:cNvPr id="26" name="ee4pContent2"/>
          <p:cNvSpPr txBox="1"/>
          <p:nvPr/>
        </p:nvSpPr>
        <p:spPr>
          <a:xfrm>
            <a:off x="1224083" y="1997001"/>
            <a:ext cx="6401080" cy="455483"/>
          </a:xfrm>
          <a:prstGeom prst="rect">
            <a:avLst/>
          </a:prstGeom>
          <a:ln cap="rnd">
            <a:noFill/>
          </a:ln>
        </p:spPr>
        <p:txBody>
          <a:bodyPr vert="horz" wrap="square" lIns="0" tIns="0" rIns="0" bIns="0" rtlCol="0" anchor="t">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buSzPct val="100000"/>
            </a:pPr>
            <a:r>
              <a:rPr lang="en-US" sz="1400" dirty="0"/>
              <a:t>Consumers will increasingly demand access to more </a:t>
            </a:r>
            <a:r>
              <a:rPr lang="en-US" sz="1400" b="1" dirty="0">
                <a:solidFill>
                  <a:schemeClr val="tx2"/>
                </a:solidFill>
              </a:rPr>
              <a:t>targeted, personalized and functional</a:t>
            </a:r>
            <a:r>
              <a:rPr lang="en-US" sz="1400" dirty="0"/>
              <a:t> products and experiences to meet their fundamental needs</a:t>
            </a:r>
          </a:p>
        </p:txBody>
      </p:sp>
      <p:sp>
        <p:nvSpPr>
          <p:cNvPr id="31" name="ee4pContent3"/>
          <p:cNvSpPr txBox="1"/>
          <p:nvPr/>
        </p:nvSpPr>
        <p:spPr>
          <a:xfrm>
            <a:off x="1224084" y="3595600"/>
            <a:ext cx="6402295" cy="307777"/>
          </a:xfrm>
          <a:prstGeom prst="rect">
            <a:avLst/>
          </a:prstGeom>
          <a:ln cap="rnd">
            <a:noFill/>
          </a:ln>
        </p:spPr>
        <p:txBody>
          <a:bodyPr vert="horz" wrap="square" lIns="0" tIns="0" rIns="0" bIns="0" rtlCol="0">
            <a:spAutoFit/>
          </a:bodyPr>
          <a:lstStyle>
            <a:defPPr>
              <a:defRPr lang="en-US"/>
            </a:defPPr>
            <a:lvl1pPr marL="342900" lvl="0" indent="-342900">
              <a:lnSpc>
                <a:spcPct val="100000"/>
              </a:lnSpc>
              <a:spcBef>
                <a:spcPts val="0"/>
              </a:spcBef>
              <a:spcAft>
                <a:spcPts val="0"/>
              </a:spcAft>
              <a:buClr>
                <a:srgbClr val="00B050"/>
              </a:buClr>
              <a:buFont typeface="+mj-lt"/>
              <a:buAutoNum type="arabicParenR"/>
              <a:defRPr>
                <a:solidFill>
                  <a:srgbClr val="575757"/>
                </a:solidFill>
                <a:latin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defRPr>
            </a:lvl9pPr>
          </a:lstStyle>
          <a:p>
            <a:pPr marL="0" indent="0">
              <a:spcAft>
                <a:spcPts val="1800"/>
              </a:spcAft>
              <a:buNone/>
            </a:pPr>
            <a:r>
              <a:rPr lang="en-US" sz="2000" dirty="0"/>
              <a:t>Continued erosion of traditional scale advantages</a:t>
            </a:r>
          </a:p>
        </p:txBody>
      </p:sp>
      <p:pic>
        <p:nvPicPr>
          <p:cNvPr id="32" name="Picture 3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23391" y="3595600"/>
            <a:ext cx="492861" cy="469240"/>
          </a:xfrm>
          <a:prstGeom prst="ellipse">
            <a:avLst/>
          </a:prstGeom>
          <a:blipFill>
            <a:blip r:embed="rId12" cstate="print">
              <a:extLst>
                <a:ext uri="{28A0092B-C50C-407E-A947-70E740481C1C}">
                  <a14:useLocalDpi xmlns:a14="http://schemas.microsoft.com/office/drawing/2010/main"/>
                </a:ext>
              </a:extLst>
            </a:blip>
            <a:stretch>
              <a:fillRect/>
            </a:stretch>
          </a:blipFill>
          <a:ln w="19050">
            <a:gradFill flip="none" rotWithShape="1">
              <a:gsLst>
                <a:gs pos="0">
                  <a:schemeClr val="accent2"/>
                </a:gs>
                <a:gs pos="100000">
                  <a:schemeClr val="tx2"/>
                </a:gs>
              </a:gsLst>
              <a:lin ang="2700000" scaled="1"/>
              <a:tileRect/>
            </a:gradFill>
          </a:ln>
        </p:spPr>
      </p:pic>
      <p:sp>
        <p:nvSpPr>
          <p:cNvPr id="33" name="ee4pContent2"/>
          <p:cNvSpPr txBox="1"/>
          <p:nvPr/>
        </p:nvSpPr>
        <p:spPr>
          <a:xfrm>
            <a:off x="1224083" y="3927333"/>
            <a:ext cx="6644789" cy="455483"/>
          </a:xfrm>
          <a:prstGeom prst="rect">
            <a:avLst/>
          </a:prstGeom>
          <a:ln cap="rnd">
            <a:noFill/>
          </a:ln>
        </p:spPr>
        <p:txBody>
          <a:bodyPr vert="horz" wrap="square" lIns="0" tIns="0" rIns="0" bIns="0" rtlCol="0" anchor="t">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buSzPct val="100000"/>
            </a:pPr>
            <a:r>
              <a:rPr lang="en-US" sz="1400" dirty="0"/>
              <a:t>Resilience and agility trump scale, while trends like </a:t>
            </a:r>
            <a:r>
              <a:rPr lang="en-US" sz="1400" b="1" dirty="0">
                <a:solidFill>
                  <a:srgbClr val="29BA74"/>
                </a:solidFill>
              </a:rPr>
              <a:t>excess manufacturing capacity and inexpensive digital marketing</a:t>
            </a:r>
            <a:r>
              <a:rPr lang="en-US" sz="1400" b="1" dirty="0"/>
              <a:t> </a:t>
            </a:r>
            <a:r>
              <a:rPr lang="en-US" sz="1400" dirty="0"/>
              <a:t>enable emerging companies to thrive</a:t>
            </a:r>
          </a:p>
        </p:txBody>
      </p:sp>
      <p:sp>
        <p:nvSpPr>
          <p:cNvPr id="61" name="ee4pContent3"/>
          <p:cNvSpPr txBox="1"/>
          <p:nvPr/>
        </p:nvSpPr>
        <p:spPr>
          <a:xfrm>
            <a:off x="1224655" y="5526271"/>
            <a:ext cx="6402937" cy="307777"/>
          </a:xfrm>
          <a:prstGeom prst="rect">
            <a:avLst/>
          </a:prstGeom>
          <a:ln cap="rnd">
            <a:noFill/>
          </a:ln>
        </p:spPr>
        <p:txBody>
          <a:bodyPr vert="horz" wrap="square" lIns="0" tIns="0" rIns="0" bIns="0" rtlCol="0">
            <a:spAutoFit/>
          </a:bodyPr>
          <a:lstStyle>
            <a:defPPr>
              <a:defRPr lang="en-US"/>
            </a:defPPr>
            <a:lvl1pPr marL="342900" lvl="0" indent="-342900">
              <a:lnSpc>
                <a:spcPct val="100000"/>
              </a:lnSpc>
              <a:spcBef>
                <a:spcPts val="0"/>
              </a:spcBef>
              <a:spcAft>
                <a:spcPts val="0"/>
              </a:spcAft>
              <a:buClr>
                <a:srgbClr val="00B050"/>
              </a:buClr>
              <a:buFont typeface="+mj-lt"/>
              <a:buAutoNum type="arabicParenR"/>
              <a:defRPr>
                <a:solidFill>
                  <a:srgbClr val="575757"/>
                </a:solidFill>
                <a:latin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defRPr>
            </a:lvl9pPr>
          </a:lstStyle>
          <a:p>
            <a:pPr marL="0" indent="0">
              <a:spcAft>
                <a:spcPts val="1800"/>
              </a:spcAft>
              <a:buNone/>
            </a:pPr>
            <a:r>
              <a:rPr lang="en-US" sz="2000" dirty="0"/>
              <a:t>Heightened focus on social impact and purpose</a:t>
            </a:r>
          </a:p>
        </p:txBody>
      </p:sp>
      <p:pic>
        <p:nvPicPr>
          <p:cNvPr id="24" name="Picture 23"/>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524604" y="5526271"/>
            <a:ext cx="469552" cy="484648"/>
          </a:xfrm>
          <a:prstGeom prst="ellipse">
            <a:avLst/>
          </a:prstGeom>
          <a:grpFill/>
          <a:ln w="19050">
            <a:gradFill flip="none" rotWithShape="1">
              <a:gsLst>
                <a:gs pos="0">
                  <a:schemeClr val="accent2"/>
                </a:gs>
                <a:gs pos="100000">
                  <a:schemeClr val="tx2"/>
                </a:gs>
              </a:gsLst>
              <a:lin ang="2700000" scaled="1"/>
              <a:tileRect/>
            </a:gradFill>
          </a:ln>
        </p:spPr>
      </p:pic>
      <p:sp>
        <p:nvSpPr>
          <p:cNvPr id="20" name="ee4pContent2"/>
          <p:cNvSpPr txBox="1"/>
          <p:nvPr/>
        </p:nvSpPr>
        <p:spPr>
          <a:xfrm>
            <a:off x="1224654" y="5894802"/>
            <a:ext cx="6401723" cy="506002"/>
          </a:xfrm>
          <a:prstGeom prst="rect">
            <a:avLst/>
          </a:prstGeom>
          <a:ln cap="rnd">
            <a:noFill/>
          </a:ln>
        </p:spPr>
        <p:txBody>
          <a:bodyPr vert="horz" wrap="square" lIns="0" tIns="0" rIns="0" bIns="0" rtlCol="0" anchor="t">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buSzPct val="100000"/>
            </a:pPr>
            <a:r>
              <a:rPr lang="en-US" sz="1400" dirty="0">
                <a:solidFill>
                  <a:srgbClr val="575757"/>
                </a:solidFill>
              </a:rPr>
              <a:t>Companies must earn their </a:t>
            </a:r>
            <a:r>
              <a:rPr lang="en-US" sz="1400" b="1" dirty="0">
                <a:solidFill>
                  <a:srgbClr val="29BA74"/>
                </a:solidFill>
              </a:rPr>
              <a:t>"license to operate" </a:t>
            </a:r>
            <a:r>
              <a:rPr lang="en-US" sz="1400" dirty="0">
                <a:solidFill>
                  <a:srgbClr val="575757"/>
                </a:solidFill>
              </a:rPr>
              <a:t>as consumers and regulators react to the climate crisis, issues of social justice, and Covid-19's lasting impact</a:t>
            </a:r>
          </a:p>
        </p:txBody>
      </p:sp>
      <p:sp>
        <p:nvSpPr>
          <p:cNvPr id="44" name="ee4pContent1"/>
          <p:cNvSpPr txBox="1"/>
          <p:nvPr/>
        </p:nvSpPr>
        <p:spPr>
          <a:xfrm>
            <a:off x="1224083" y="2630434"/>
            <a:ext cx="6402295" cy="307777"/>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spcAft>
                <a:spcPts val="1800"/>
              </a:spcAft>
              <a:buClr>
                <a:srgbClr val="00B050"/>
              </a:buClr>
              <a:buNone/>
            </a:pPr>
            <a:r>
              <a:rPr lang="en-US" dirty="0">
                <a:solidFill>
                  <a:srgbClr val="575757"/>
                </a:solidFill>
              </a:rPr>
              <a:t>Radical reshaping of channels</a:t>
            </a:r>
            <a:endParaRPr lang="en-US" dirty="0">
              <a:latin typeface="+mn-lt"/>
            </a:endParaRPr>
          </a:p>
        </p:txBody>
      </p:sp>
      <p:pic>
        <p:nvPicPr>
          <p:cNvPr id="78" name="Picture 77"/>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523390" y="2630434"/>
            <a:ext cx="492861" cy="485206"/>
          </a:xfrm>
          <a:prstGeom prst="ellipse">
            <a:avLst/>
          </a:prstGeom>
          <a:grpFill/>
          <a:ln w="19050">
            <a:gradFill flip="none" rotWithShape="1">
              <a:gsLst>
                <a:gs pos="0">
                  <a:schemeClr val="accent2"/>
                </a:gs>
                <a:gs pos="100000">
                  <a:schemeClr val="tx2"/>
                </a:gs>
              </a:gsLst>
              <a:lin ang="2700000" scaled="1"/>
              <a:tileRect/>
            </a:gradFill>
          </a:ln>
        </p:spPr>
      </p:pic>
      <p:sp>
        <p:nvSpPr>
          <p:cNvPr id="18" name="ee4pContent2"/>
          <p:cNvSpPr txBox="1"/>
          <p:nvPr/>
        </p:nvSpPr>
        <p:spPr>
          <a:xfrm>
            <a:off x="1224082" y="2962167"/>
            <a:ext cx="6556705" cy="455483"/>
          </a:xfrm>
          <a:prstGeom prst="rect">
            <a:avLst/>
          </a:prstGeom>
          <a:ln cap="rnd">
            <a:noFill/>
          </a:ln>
        </p:spPr>
        <p:txBody>
          <a:bodyPr vert="horz" wrap="square" lIns="0" tIns="0" rIns="0" bIns="0" rtlCol="0" anchor="t">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buSzPct val="100000"/>
              <a:buNone/>
            </a:pPr>
            <a:r>
              <a:rPr lang="en-US" sz="1400" dirty="0">
                <a:solidFill>
                  <a:srgbClr val="575757"/>
                </a:solidFill>
              </a:rPr>
              <a:t>Covid-19 has accelerated shifts in retail channel mix that will lead to </a:t>
            </a:r>
            <a:r>
              <a:rPr lang="en-US" sz="1400" b="1" dirty="0">
                <a:solidFill>
                  <a:srgbClr val="29BA74"/>
                </a:solidFill>
              </a:rPr>
              <a:t>automated e-commerce and experience shopping supplanting large format B&amp;M</a:t>
            </a:r>
          </a:p>
        </p:txBody>
      </p:sp>
      <p:sp>
        <p:nvSpPr>
          <p:cNvPr id="50" name="ee4pContent2"/>
          <p:cNvSpPr txBox="1"/>
          <p:nvPr/>
        </p:nvSpPr>
        <p:spPr>
          <a:xfrm>
            <a:off x="1230298" y="4560766"/>
            <a:ext cx="5832329" cy="307777"/>
          </a:xfrm>
          <a:prstGeom prst="rect">
            <a:avLst/>
          </a:prstGeom>
          <a:ln cap="rnd">
            <a:noFill/>
          </a:ln>
        </p:spPr>
        <p:txBody>
          <a:bodyPr vert="horz" wrap="square" lIns="0" tIns="0" rIns="0" bIns="0" rtlCol="0">
            <a:spAutoFit/>
          </a:bodyPr>
          <a:lstStyle>
            <a:defPPr>
              <a:defRPr lang="en-US"/>
            </a:defPPr>
            <a:lvl1pPr marL="342900" lvl="0" indent="-342900">
              <a:lnSpc>
                <a:spcPct val="100000"/>
              </a:lnSpc>
              <a:spcBef>
                <a:spcPts val="0"/>
              </a:spcBef>
              <a:spcAft>
                <a:spcPts val="0"/>
              </a:spcAft>
              <a:buClr>
                <a:srgbClr val="00B050"/>
              </a:buClr>
              <a:buFont typeface="+mj-lt"/>
              <a:buAutoNum type="arabicParenR"/>
              <a:defRPr>
                <a:solidFill>
                  <a:srgbClr val="575757"/>
                </a:solidFill>
                <a:latin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defRPr>
            </a:lvl9pPr>
          </a:lstStyle>
          <a:p>
            <a:pPr marL="0" indent="0">
              <a:spcAft>
                <a:spcPts val="1800"/>
              </a:spcAft>
              <a:buNone/>
            </a:pPr>
            <a:r>
              <a:rPr lang="en-US" sz="2000" dirty="0"/>
              <a:t>AI-powered revolution of business models</a:t>
            </a:r>
          </a:p>
        </p:txBody>
      </p:sp>
      <p:sp>
        <p:nvSpPr>
          <p:cNvPr id="19" name="ee4pContent2"/>
          <p:cNvSpPr txBox="1"/>
          <p:nvPr/>
        </p:nvSpPr>
        <p:spPr>
          <a:xfrm>
            <a:off x="1230298" y="4892837"/>
            <a:ext cx="6455448" cy="455483"/>
          </a:xfrm>
          <a:prstGeom prst="rect">
            <a:avLst/>
          </a:prstGeom>
          <a:ln cap="rnd">
            <a:noFill/>
          </a:ln>
        </p:spPr>
        <p:txBody>
          <a:bodyPr vert="horz" wrap="square" lIns="0" tIns="0" rIns="0" bIns="0" rtlCol="0" anchor="t">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buSzPct val="100000"/>
            </a:pPr>
            <a:r>
              <a:rPr lang="en-US" sz="1400" dirty="0">
                <a:solidFill>
                  <a:srgbClr val="575757"/>
                </a:solidFill>
              </a:rPr>
              <a:t>New technologies and applications of AI will transform the FMCG value chain, creating </a:t>
            </a:r>
            <a:r>
              <a:rPr lang="en-US" sz="1400" b="1" dirty="0">
                <a:solidFill>
                  <a:schemeClr val="tx2"/>
                </a:solidFill>
              </a:rPr>
              <a:t>new sources of advantage</a:t>
            </a:r>
            <a:r>
              <a:rPr lang="en-US" sz="1400" dirty="0">
                <a:solidFill>
                  <a:srgbClr val="575757"/>
                </a:solidFill>
              </a:rPr>
              <a:t> and fundamentally new business models</a:t>
            </a:r>
            <a:endParaRPr lang="en-US" sz="1400" b="1" dirty="0">
              <a:solidFill>
                <a:srgbClr val="29BA74"/>
              </a:solidFill>
            </a:endParaRPr>
          </a:p>
        </p:txBody>
      </p:sp>
      <p:sp>
        <p:nvSpPr>
          <p:cNvPr id="79" name="Oval 78">
            <a:extLst>
              <a:ext uri="{FF2B5EF4-FFF2-40B4-BE49-F238E27FC236}">
                <a16:creationId xmlns:a16="http://schemas.microsoft.com/office/drawing/2014/main" id="{9A6F9B0C-8055-6E41-A8AD-4F8DD0B3301C}"/>
              </a:ext>
            </a:extLst>
          </p:cNvPr>
          <p:cNvSpPr>
            <a:spLocks/>
          </p:cNvSpPr>
          <p:nvPr/>
        </p:nvSpPr>
        <p:spPr>
          <a:xfrm>
            <a:off x="512553" y="4560766"/>
            <a:ext cx="519248" cy="506878"/>
          </a:xfrm>
          <a:prstGeom prst="ellipse">
            <a:avLst/>
          </a:prstGeom>
          <a:blipFill dpi="0" rotWithShape="1">
            <a:blip r:embed="rId15" cstate="print">
              <a:extLst>
                <a:ext uri="{28A0092B-C50C-407E-A947-70E740481C1C}">
                  <a14:useLocalDpi xmlns:a14="http://schemas.microsoft.com/office/drawing/2010/main"/>
                </a:ext>
              </a:extLst>
            </a:blip>
            <a:srcRect/>
            <a:stretch>
              <a:fillRect/>
            </a:stretch>
          </a:blipFill>
          <a:ln w="19050">
            <a:solidFill>
              <a:srgbClr val="28B772"/>
            </a:solidFill>
          </a:ln>
        </p:spPr>
        <p:style>
          <a:lnRef idx="2">
            <a:schemeClr val="accent1">
              <a:shade val="50000"/>
            </a:schemeClr>
          </a:lnRef>
          <a:fillRef idx="1">
            <a:schemeClr val="accent1"/>
          </a:fillRef>
          <a:effectRef idx="0">
            <a:schemeClr val="accent1"/>
          </a:effectRef>
          <a:fontRef idx="minor">
            <a:schemeClr val="lt1"/>
          </a:fontRef>
        </p:style>
        <p:txBody>
          <a:bodyPr lIns="30404" tIns="15202" rIns="30404" bIns="15202" rtlCol="0" anchor="ctr"/>
          <a:lstStyle/>
          <a:p>
            <a:pPr algn="ctr" defTabSz="914263"/>
            <a:endParaRPr lang="en-US" dirty="0">
              <a:solidFill>
                <a:srgbClr val="FFFFFF"/>
              </a:solidFill>
            </a:endParaRPr>
          </a:p>
        </p:txBody>
      </p:sp>
      <p:sp>
        <p:nvSpPr>
          <p:cNvPr id="29" name="ee4pContent2">
            <a:extLst>
              <a:ext uri="{FF2B5EF4-FFF2-40B4-BE49-F238E27FC236}">
                <a16:creationId xmlns:a16="http://schemas.microsoft.com/office/drawing/2014/main" id="{9B4161C3-C54E-4331-A9D1-3A9B55AA7CB8}"/>
              </a:ext>
            </a:extLst>
          </p:cNvPr>
          <p:cNvSpPr txBox="1"/>
          <p:nvPr>
            <p:custDataLst>
              <p:tags r:id="rId5"/>
            </p:custDataLst>
          </p:nvPr>
        </p:nvSpPr>
        <p:spPr>
          <a:xfrm>
            <a:off x="8690757" y="1582340"/>
            <a:ext cx="3094843" cy="3693319"/>
          </a:xfrm>
          <a:prstGeom prst="rect">
            <a:avLst/>
          </a:prstGeom>
          <a:ln cap="rnd">
            <a:noFill/>
          </a:ln>
        </p:spPr>
        <p:txBody>
          <a:bodyPr vert="horz" wrap="square" lIns="0" tIns="0" rIns="0" bIns="0" rtlCol="0" anchor="ctr">
            <a:spAutoFit/>
          </a:bodyPr>
          <a:lstStyle>
            <a:lvl1pPr lvl="0" indent="0">
              <a:lnSpc>
                <a:spcPct val="100000"/>
              </a:lnSpc>
              <a:spcBef>
                <a:spcPts val="0"/>
              </a:spcBef>
              <a:spcAft>
                <a:spcPts val="0"/>
              </a:spcAft>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solidFill>
                  <a:schemeClr val="bg1"/>
                </a:solidFill>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bg1"/>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solidFill>
                  <a:schemeClr val="bg1"/>
                </a:solidFill>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bg1"/>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bg1"/>
                </a:solidFill>
                <a:latin typeface="Trebuchet MS" panose="020B0603020202020204" pitchFamily="34" charset="0"/>
                <a:sym typeface="Trebuchet MS" panose="020B0603020202020204" pitchFamily="34" charset="0"/>
              </a:defRPr>
            </a:lvl9pPr>
          </a:lstStyle>
          <a:p>
            <a:pPr>
              <a:buNone/>
            </a:pPr>
            <a:r>
              <a:rPr lang="en-US" dirty="0">
                <a:latin typeface="+mn-lt"/>
              </a:rPr>
              <a:t>For the most part, </a:t>
            </a:r>
            <a:r>
              <a:rPr lang="en-US" dirty="0">
                <a:solidFill>
                  <a:srgbClr val="D4DF33"/>
                </a:solidFill>
                <a:latin typeface="+mn-lt"/>
              </a:rPr>
              <a:t>Covid-19 has accelerated</a:t>
            </a:r>
            <a:r>
              <a:rPr lang="en-US" dirty="0">
                <a:latin typeface="+mn-lt"/>
              </a:rPr>
              <a:t> the impact of these shifts</a:t>
            </a:r>
          </a:p>
          <a:p>
            <a:pPr>
              <a:buNone/>
            </a:pPr>
            <a:endParaRPr lang="en-US" dirty="0">
              <a:latin typeface="+mn-lt"/>
            </a:endParaRPr>
          </a:p>
          <a:p>
            <a:r>
              <a:rPr lang="en-US" dirty="0">
                <a:latin typeface="+mn-lt"/>
              </a:rPr>
              <a:t>Combined, they will create </a:t>
            </a:r>
            <a:r>
              <a:rPr lang="en-US" dirty="0">
                <a:solidFill>
                  <a:srgbClr val="D4DF33"/>
                </a:solidFill>
                <a:latin typeface="+mn-lt"/>
              </a:rPr>
              <a:t>substantial disruption </a:t>
            </a:r>
            <a:r>
              <a:rPr lang="en-US" dirty="0">
                <a:latin typeface="+mn-lt"/>
              </a:rPr>
              <a:t>in the industry</a:t>
            </a:r>
          </a:p>
          <a:p>
            <a:endParaRPr lang="en-US" dirty="0">
              <a:latin typeface="+mn-lt"/>
            </a:endParaRPr>
          </a:p>
          <a:p>
            <a:r>
              <a:rPr lang="en-US" dirty="0">
                <a:latin typeface="+mn-lt"/>
              </a:rPr>
              <a:t>Incumbents will face significant </a:t>
            </a:r>
            <a:r>
              <a:rPr lang="en-US" dirty="0">
                <a:solidFill>
                  <a:srgbClr val="D4DF33"/>
                </a:solidFill>
                <a:latin typeface="+mn-lt"/>
              </a:rPr>
              <a:t>challenges and opportunities </a:t>
            </a:r>
            <a:r>
              <a:rPr lang="en-US" dirty="0">
                <a:latin typeface="+mn-lt"/>
              </a:rPr>
              <a:t>in this dynamic environment</a:t>
            </a:r>
          </a:p>
        </p:txBody>
      </p:sp>
      <p:sp>
        <p:nvSpPr>
          <p:cNvPr id="23" name="NavigationTriangle">
            <a:extLst>
              <a:ext uri="{FF2B5EF4-FFF2-40B4-BE49-F238E27FC236}">
                <a16:creationId xmlns:a16="http://schemas.microsoft.com/office/drawing/2014/main" id="{A5CCA0F2-F7B0-458E-AAE1-BE7945FCFD76}"/>
              </a:ext>
            </a:extLst>
          </p:cNvPr>
          <p:cNvSpPr/>
          <p:nvPr/>
        </p:nvSpPr>
        <p:spPr>
          <a:xfrm rot="16200000">
            <a:off x="11116165" y="-21446"/>
            <a:ext cx="1054387" cy="1097280"/>
          </a:xfrm>
          <a:prstGeom prst="triangle">
            <a:avLst>
              <a:gd name="adj" fmla="val 100000"/>
            </a:avLst>
          </a:prstGeom>
          <a:solidFill>
            <a:schemeClr val="bg1">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5" name="NavigationIcon">
            <a:extLst>
              <a:ext uri="{FF2B5EF4-FFF2-40B4-BE49-F238E27FC236}">
                <a16:creationId xmlns:a16="http://schemas.microsoft.com/office/drawing/2014/main" id="{5A801EB0-B17C-4BD9-A701-B16D5410CC4C}"/>
              </a:ext>
            </a:extLst>
          </p:cNvPr>
          <p:cNvSpPr>
            <a:spLocks noChangeAspect="1"/>
          </p:cNvSpPr>
          <p:nvPr/>
        </p:nvSpPr>
        <p:spPr bwMode="auto">
          <a:xfrm>
            <a:off x="11685360" y="132877"/>
            <a:ext cx="376128" cy="365760"/>
          </a:xfrm>
          <a:custGeom>
            <a:avLst/>
            <a:gdLst>
              <a:gd name="connsiteX0" fmla="*/ 669925 w 1341917"/>
              <a:gd name="connsiteY0" fmla="*/ 877888 h 1304926"/>
              <a:gd name="connsiteX1" fmla="*/ 630237 w 1341917"/>
              <a:gd name="connsiteY1" fmla="*/ 917576 h 1304926"/>
              <a:gd name="connsiteX2" fmla="*/ 669925 w 1341917"/>
              <a:gd name="connsiteY2" fmla="*/ 957264 h 1304926"/>
              <a:gd name="connsiteX3" fmla="*/ 709613 w 1341917"/>
              <a:gd name="connsiteY3" fmla="*/ 917576 h 1304926"/>
              <a:gd name="connsiteX4" fmla="*/ 669925 w 1341917"/>
              <a:gd name="connsiteY4" fmla="*/ 877888 h 1304926"/>
              <a:gd name="connsiteX5" fmla="*/ 572906 w 1341917"/>
              <a:gd name="connsiteY5" fmla="*/ 830263 h 1304926"/>
              <a:gd name="connsiteX6" fmla="*/ 766943 w 1341917"/>
              <a:gd name="connsiteY6" fmla="*/ 830263 h 1304926"/>
              <a:gd name="connsiteX7" fmla="*/ 782637 w 1341917"/>
              <a:gd name="connsiteY7" fmla="*/ 846014 h 1304926"/>
              <a:gd name="connsiteX8" fmla="*/ 782637 w 1341917"/>
              <a:gd name="connsiteY8" fmla="*/ 1289176 h 1304926"/>
              <a:gd name="connsiteX9" fmla="*/ 766943 w 1341917"/>
              <a:gd name="connsiteY9" fmla="*/ 1304926 h 1304926"/>
              <a:gd name="connsiteX10" fmla="*/ 572906 w 1341917"/>
              <a:gd name="connsiteY10" fmla="*/ 1304926 h 1304926"/>
              <a:gd name="connsiteX11" fmla="*/ 557212 w 1341917"/>
              <a:gd name="connsiteY11" fmla="*/ 1289176 h 1304926"/>
              <a:gd name="connsiteX12" fmla="*/ 557212 w 1341917"/>
              <a:gd name="connsiteY12" fmla="*/ 846014 h 1304926"/>
              <a:gd name="connsiteX13" fmla="*/ 572906 w 1341917"/>
              <a:gd name="connsiteY13" fmla="*/ 830263 h 1304926"/>
              <a:gd name="connsiteX14" fmla="*/ 900094 w 1341917"/>
              <a:gd name="connsiteY14" fmla="*/ 436563 h 1304926"/>
              <a:gd name="connsiteX15" fmla="*/ 885824 w 1341917"/>
              <a:gd name="connsiteY15" fmla="*/ 437999 h 1304926"/>
              <a:gd name="connsiteX16" fmla="*/ 885824 w 1341917"/>
              <a:gd name="connsiteY16" fmla="*/ 496170 h 1304926"/>
              <a:gd name="connsiteX17" fmla="*/ 902948 w 1341917"/>
              <a:gd name="connsiteY17" fmla="*/ 496888 h 1304926"/>
              <a:gd name="connsiteX18" fmla="*/ 938622 w 1341917"/>
              <a:gd name="connsiteY18" fmla="*/ 490425 h 1304926"/>
              <a:gd name="connsiteX19" fmla="*/ 949324 w 1341917"/>
              <a:gd name="connsiteY19" fmla="*/ 464571 h 1304926"/>
              <a:gd name="connsiteX20" fmla="*/ 937909 w 1341917"/>
              <a:gd name="connsiteY20" fmla="*/ 442308 h 1304926"/>
              <a:gd name="connsiteX21" fmla="*/ 900094 w 1341917"/>
              <a:gd name="connsiteY21" fmla="*/ 436563 h 1304926"/>
              <a:gd name="connsiteX22" fmla="*/ 1028699 w 1341917"/>
              <a:gd name="connsiteY22" fmla="*/ 403225 h 1304926"/>
              <a:gd name="connsiteX23" fmla="*/ 1165224 w 1341917"/>
              <a:gd name="connsiteY23" fmla="*/ 403225 h 1304926"/>
              <a:gd name="connsiteX24" fmla="*/ 1165224 w 1341917"/>
              <a:gd name="connsiteY24" fmla="*/ 437490 h 1304926"/>
              <a:gd name="connsiteX25" fmla="*/ 1066583 w 1341917"/>
              <a:gd name="connsiteY25" fmla="*/ 437490 h 1304926"/>
              <a:gd name="connsiteX26" fmla="*/ 1066583 w 1341917"/>
              <a:gd name="connsiteY26" fmla="*/ 487459 h 1304926"/>
              <a:gd name="connsiteX27" fmla="*/ 1137347 w 1341917"/>
              <a:gd name="connsiteY27" fmla="*/ 487459 h 1304926"/>
              <a:gd name="connsiteX28" fmla="*/ 1137347 w 1341917"/>
              <a:gd name="connsiteY28" fmla="*/ 519581 h 1304926"/>
              <a:gd name="connsiteX29" fmla="*/ 1066583 w 1341917"/>
              <a:gd name="connsiteY29" fmla="*/ 519581 h 1304926"/>
              <a:gd name="connsiteX30" fmla="*/ 1066583 w 1341917"/>
              <a:gd name="connsiteY30" fmla="*/ 582400 h 1304926"/>
              <a:gd name="connsiteX31" fmla="*/ 1163795 w 1341917"/>
              <a:gd name="connsiteY31" fmla="*/ 582400 h 1304926"/>
              <a:gd name="connsiteX32" fmla="*/ 1163795 w 1341917"/>
              <a:gd name="connsiteY32" fmla="*/ 615950 h 1304926"/>
              <a:gd name="connsiteX33" fmla="*/ 1028699 w 1341917"/>
              <a:gd name="connsiteY33" fmla="*/ 615950 h 1304926"/>
              <a:gd name="connsiteX34" fmla="*/ 1028699 w 1341917"/>
              <a:gd name="connsiteY34" fmla="*/ 403225 h 1304926"/>
              <a:gd name="connsiteX35" fmla="*/ 646112 w 1341917"/>
              <a:gd name="connsiteY35" fmla="*/ 403225 h 1304926"/>
              <a:gd name="connsiteX36" fmla="*/ 684012 w 1341917"/>
              <a:gd name="connsiteY36" fmla="*/ 403225 h 1304926"/>
              <a:gd name="connsiteX37" fmla="*/ 684012 w 1341917"/>
              <a:gd name="connsiteY37" fmla="*/ 549855 h 1304926"/>
              <a:gd name="connsiteX38" fmla="*/ 694023 w 1341917"/>
              <a:gd name="connsiteY38" fmla="*/ 577887 h 1304926"/>
              <a:gd name="connsiteX39" fmla="*/ 723341 w 1341917"/>
              <a:gd name="connsiteY39" fmla="*/ 589387 h 1304926"/>
              <a:gd name="connsiteX40" fmla="*/ 755521 w 1341917"/>
              <a:gd name="connsiteY40" fmla="*/ 578605 h 1304926"/>
              <a:gd name="connsiteX41" fmla="*/ 766962 w 1341917"/>
              <a:gd name="connsiteY41" fmla="*/ 549136 h 1304926"/>
              <a:gd name="connsiteX42" fmla="*/ 766962 w 1341917"/>
              <a:gd name="connsiteY42" fmla="*/ 403225 h 1304926"/>
              <a:gd name="connsiteX43" fmla="*/ 804862 w 1341917"/>
              <a:gd name="connsiteY43" fmla="*/ 403225 h 1304926"/>
              <a:gd name="connsiteX44" fmla="*/ 804862 w 1341917"/>
              <a:gd name="connsiteY44" fmla="*/ 552011 h 1304926"/>
              <a:gd name="connsiteX45" fmla="*/ 782694 w 1341917"/>
              <a:gd name="connsiteY45" fmla="*/ 604481 h 1304926"/>
              <a:gd name="connsiteX46" fmla="*/ 723341 w 1341917"/>
              <a:gd name="connsiteY46" fmla="*/ 623888 h 1304926"/>
              <a:gd name="connsiteX47" fmla="*/ 666134 w 1341917"/>
              <a:gd name="connsiteY47" fmla="*/ 605200 h 1304926"/>
              <a:gd name="connsiteX48" fmla="*/ 646112 w 1341917"/>
              <a:gd name="connsiteY48" fmla="*/ 552011 h 1304926"/>
              <a:gd name="connsiteX49" fmla="*/ 646112 w 1341917"/>
              <a:gd name="connsiteY49" fmla="*/ 403225 h 1304926"/>
              <a:gd name="connsiteX50" fmla="*/ 446087 w 1341917"/>
              <a:gd name="connsiteY50" fmla="*/ 403225 h 1304926"/>
              <a:gd name="connsiteX51" fmla="*/ 620712 w 1341917"/>
              <a:gd name="connsiteY51" fmla="*/ 403225 h 1304926"/>
              <a:gd name="connsiteX52" fmla="*/ 620712 w 1341917"/>
              <a:gd name="connsiteY52" fmla="*/ 437490 h 1304926"/>
              <a:gd name="connsiteX53" fmla="*/ 550575 w 1341917"/>
              <a:gd name="connsiteY53" fmla="*/ 437490 h 1304926"/>
              <a:gd name="connsiteX54" fmla="*/ 550575 w 1341917"/>
              <a:gd name="connsiteY54" fmla="*/ 615950 h 1304926"/>
              <a:gd name="connsiteX55" fmla="*/ 512645 w 1341917"/>
              <a:gd name="connsiteY55" fmla="*/ 615950 h 1304926"/>
              <a:gd name="connsiteX56" fmla="*/ 512645 w 1341917"/>
              <a:gd name="connsiteY56" fmla="*/ 437490 h 1304926"/>
              <a:gd name="connsiteX57" fmla="*/ 446087 w 1341917"/>
              <a:gd name="connsiteY57" fmla="*/ 437490 h 1304926"/>
              <a:gd name="connsiteX58" fmla="*/ 446087 w 1341917"/>
              <a:gd name="connsiteY58" fmla="*/ 403225 h 1304926"/>
              <a:gd name="connsiteX59" fmla="*/ 261937 w 1341917"/>
              <a:gd name="connsiteY59" fmla="*/ 403225 h 1304926"/>
              <a:gd name="connsiteX60" fmla="*/ 299837 w 1341917"/>
              <a:gd name="connsiteY60" fmla="*/ 403225 h 1304926"/>
              <a:gd name="connsiteX61" fmla="*/ 299837 w 1341917"/>
              <a:gd name="connsiteY61" fmla="*/ 549855 h 1304926"/>
              <a:gd name="connsiteX62" fmla="*/ 309848 w 1341917"/>
              <a:gd name="connsiteY62" fmla="*/ 577887 h 1304926"/>
              <a:gd name="connsiteX63" fmla="*/ 339166 w 1341917"/>
              <a:gd name="connsiteY63" fmla="*/ 589387 h 1304926"/>
              <a:gd name="connsiteX64" fmla="*/ 370630 w 1341917"/>
              <a:gd name="connsiteY64" fmla="*/ 578605 h 1304926"/>
              <a:gd name="connsiteX65" fmla="*/ 382787 w 1341917"/>
              <a:gd name="connsiteY65" fmla="*/ 549136 h 1304926"/>
              <a:gd name="connsiteX66" fmla="*/ 382787 w 1341917"/>
              <a:gd name="connsiteY66" fmla="*/ 403225 h 1304926"/>
              <a:gd name="connsiteX67" fmla="*/ 420687 w 1341917"/>
              <a:gd name="connsiteY67" fmla="*/ 403225 h 1304926"/>
              <a:gd name="connsiteX68" fmla="*/ 420687 w 1341917"/>
              <a:gd name="connsiteY68" fmla="*/ 552011 h 1304926"/>
              <a:gd name="connsiteX69" fmla="*/ 398519 w 1341917"/>
              <a:gd name="connsiteY69" fmla="*/ 604481 h 1304926"/>
              <a:gd name="connsiteX70" fmla="*/ 339166 w 1341917"/>
              <a:gd name="connsiteY70" fmla="*/ 623888 h 1304926"/>
              <a:gd name="connsiteX71" fmla="*/ 281959 w 1341917"/>
              <a:gd name="connsiteY71" fmla="*/ 605200 h 1304926"/>
              <a:gd name="connsiteX72" fmla="*/ 261937 w 1341917"/>
              <a:gd name="connsiteY72" fmla="*/ 552011 h 1304926"/>
              <a:gd name="connsiteX73" fmla="*/ 261937 w 1341917"/>
              <a:gd name="connsiteY73" fmla="*/ 403225 h 1304926"/>
              <a:gd name="connsiteX74" fmla="*/ 88899 w 1341917"/>
              <a:gd name="connsiteY74" fmla="*/ 403225 h 1304926"/>
              <a:gd name="connsiteX75" fmla="*/ 228599 w 1341917"/>
              <a:gd name="connsiteY75" fmla="*/ 403225 h 1304926"/>
              <a:gd name="connsiteX76" fmla="*/ 228599 w 1341917"/>
              <a:gd name="connsiteY76" fmla="*/ 437490 h 1304926"/>
              <a:gd name="connsiteX77" fmla="*/ 126675 w 1341917"/>
              <a:gd name="connsiteY77" fmla="*/ 437490 h 1304926"/>
              <a:gd name="connsiteX78" fmla="*/ 126675 w 1341917"/>
              <a:gd name="connsiteY78" fmla="*/ 487459 h 1304926"/>
              <a:gd name="connsiteX79" fmla="*/ 200801 w 1341917"/>
              <a:gd name="connsiteY79" fmla="*/ 487459 h 1304926"/>
              <a:gd name="connsiteX80" fmla="*/ 200801 w 1341917"/>
              <a:gd name="connsiteY80" fmla="*/ 519581 h 1304926"/>
              <a:gd name="connsiteX81" fmla="*/ 126675 w 1341917"/>
              <a:gd name="connsiteY81" fmla="*/ 519581 h 1304926"/>
              <a:gd name="connsiteX82" fmla="*/ 126675 w 1341917"/>
              <a:gd name="connsiteY82" fmla="*/ 615950 h 1304926"/>
              <a:gd name="connsiteX83" fmla="*/ 88899 w 1341917"/>
              <a:gd name="connsiteY83" fmla="*/ 615950 h 1304926"/>
              <a:gd name="connsiteX84" fmla="*/ 88899 w 1341917"/>
              <a:gd name="connsiteY84" fmla="*/ 403225 h 1304926"/>
              <a:gd name="connsiteX85" fmla="*/ 908576 w 1341917"/>
              <a:gd name="connsiteY85" fmla="*/ 401638 h 1304926"/>
              <a:gd name="connsiteX86" fmla="*/ 989261 w 1341917"/>
              <a:gd name="connsiteY86" fmla="*/ 465218 h 1304926"/>
              <a:gd name="connsiteX87" fmla="*/ 977837 w 1341917"/>
              <a:gd name="connsiteY87" fmla="*/ 498793 h 1304926"/>
              <a:gd name="connsiteX88" fmla="*/ 949276 w 1341917"/>
              <a:gd name="connsiteY88" fmla="*/ 520939 h 1304926"/>
              <a:gd name="connsiteX89" fmla="*/ 1012824 w 1341917"/>
              <a:gd name="connsiteY89" fmla="*/ 615951 h 1304926"/>
              <a:gd name="connsiteX90" fmla="*/ 968555 w 1341917"/>
              <a:gd name="connsiteY90" fmla="*/ 615951 h 1304926"/>
              <a:gd name="connsiteX91" fmla="*/ 912861 w 1341917"/>
              <a:gd name="connsiteY91" fmla="*/ 528797 h 1304926"/>
              <a:gd name="connsiteX92" fmla="*/ 888584 w 1341917"/>
              <a:gd name="connsiteY92" fmla="*/ 528083 h 1304926"/>
              <a:gd name="connsiteX93" fmla="*/ 888584 w 1341917"/>
              <a:gd name="connsiteY93" fmla="*/ 615951 h 1304926"/>
              <a:gd name="connsiteX94" fmla="*/ 849312 w 1341917"/>
              <a:gd name="connsiteY94" fmla="*/ 615951 h 1304926"/>
              <a:gd name="connsiteX95" fmla="*/ 849312 w 1341917"/>
              <a:gd name="connsiteY95" fmla="*/ 403781 h 1304926"/>
              <a:gd name="connsiteX96" fmla="*/ 873589 w 1341917"/>
              <a:gd name="connsiteY96" fmla="*/ 403067 h 1304926"/>
              <a:gd name="connsiteX97" fmla="*/ 908576 w 1341917"/>
              <a:gd name="connsiteY97" fmla="*/ 401638 h 1304926"/>
              <a:gd name="connsiteX98" fmla="*/ 84588 w 1341917"/>
              <a:gd name="connsiteY98" fmla="*/ 255588 h 1304926"/>
              <a:gd name="connsiteX99" fmla="*/ 31750 w 1341917"/>
              <a:gd name="connsiteY99" fmla="*/ 308436 h 1304926"/>
              <a:gd name="connsiteX100" fmla="*/ 31750 w 1341917"/>
              <a:gd name="connsiteY100" fmla="*/ 714790 h 1304926"/>
              <a:gd name="connsiteX101" fmla="*/ 84588 w 1341917"/>
              <a:gd name="connsiteY101" fmla="*/ 768351 h 1304926"/>
              <a:gd name="connsiteX102" fmla="*/ 1130628 w 1341917"/>
              <a:gd name="connsiteY102" fmla="*/ 768351 h 1304926"/>
              <a:gd name="connsiteX103" fmla="*/ 1174897 w 1341917"/>
              <a:gd name="connsiteY103" fmla="*/ 742642 h 1304926"/>
              <a:gd name="connsiteX104" fmla="*/ 1301279 w 1341917"/>
              <a:gd name="connsiteY104" fmla="*/ 539822 h 1304926"/>
              <a:gd name="connsiteX105" fmla="*/ 1301279 w 1341917"/>
              <a:gd name="connsiteY105" fmla="*/ 483403 h 1304926"/>
              <a:gd name="connsiteX106" fmla="*/ 1174897 w 1341917"/>
              <a:gd name="connsiteY106" fmla="*/ 280584 h 1304926"/>
              <a:gd name="connsiteX107" fmla="*/ 1130628 w 1341917"/>
              <a:gd name="connsiteY107" fmla="*/ 255588 h 1304926"/>
              <a:gd name="connsiteX108" fmla="*/ 84588 w 1341917"/>
              <a:gd name="connsiteY108" fmla="*/ 255588 h 1304926"/>
              <a:gd name="connsiteX109" fmla="*/ 84227 w 1341917"/>
              <a:gd name="connsiteY109" fmla="*/ 225425 h 1304926"/>
              <a:gd name="connsiteX110" fmla="*/ 1132064 w 1341917"/>
              <a:gd name="connsiteY110" fmla="*/ 225425 h 1304926"/>
              <a:gd name="connsiteX111" fmla="*/ 1203443 w 1341917"/>
              <a:gd name="connsiteY111" fmla="*/ 264727 h 1304926"/>
              <a:gd name="connsiteX112" fmla="*/ 1329069 w 1341917"/>
              <a:gd name="connsiteY112" fmla="*/ 466951 h 1304926"/>
              <a:gd name="connsiteX113" fmla="*/ 1329069 w 1341917"/>
              <a:gd name="connsiteY113" fmla="*/ 556273 h 1304926"/>
              <a:gd name="connsiteX114" fmla="*/ 1203443 w 1341917"/>
              <a:gd name="connsiteY114" fmla="*/ 758497 h 1304926"/>
              <a:gd name="connsiteX115" fmla="*/ 1132064 w 1341917"/>
              <a:gd name="connsiteY115" fmla="*/ 798513 h 1304926"/>
              <a:gd name="connsiteX116" fmla="*/ 84227 w 1341917"/>
              <a:gd name="connsiteY116" fmla="*/ 798513 h 1304926"/>
              <a:gd name="connsiteX117" fmla="*/ 0 w 1341917"/>
              <a:gd name="connsiteY117" fmla="*/ 714193 h 1304926"/>
              <a:gd name="connsiteX118" fmla="*/ 0 w 1341917"/>
              <a:gd name="connsiteY118" fmla="*/ 309030 h 1304926"/>
              <a:gd name="connsiteX119" fmla="*/ 84227 w 1341917"/>
              <a:gd name="connsiteY119" fmla="*/ 225425 h 1304926"/>
              <a:gd name="connsiteX120" fmla="*/ 669925 w 1341917"/>
              <a:gd name="connsiteY120" fmla="*/ 63500 h 1304926"/>
              <a:gd name="connsiteX121" fmla="*/ 630237 w 1341917"/>
              <a:gd name="connsiteY121" fmla="*/ 103188 h 1304926"/>
              <a:gd name="connsiteX122" fmla="*/ 669925 w 1341917"/>
              <a:gd name="connsiteY122" fmla="*/ 142876 h 1304926"/>
              <a:gd name="connsiteX123" fmla="*/ 709613 w 1341917"/>
              <a:gd name="connsiteY123" fmla="*/ 103188 h 1304926"/>
              <a:gd name="connsiteX124" fmla="*/ 669925 w 1341917"/>
              <a:gd name="connsiteY124" fmla="*/ 63500 h 1304926"/>
              <a:gd name="connsiteX125" fmla="*/ 670638 w 1341917"/>
              <a:gd name="connsiteY125" fmla="*/ 0 h 1304926"/>
              <a:gd name="connsiteX126" fmla="*/ 769083 w 1341917"/>
              <a:gd name="connsiteY126" fmla="*/ 14293 h 1304926"/>
              <a:gd name="connsiteX127" fmla="*/ 782637 w 1341917"/>
              <a:gd name="connsiteY127" fmla="*/ 37163 h 1304926"/>
              <a:gd name="connsiteX128" fmla="*/ 782637 w 1341917"/>
              <a:gd name="connsiteY128" fmla="*/ 177952 h 1304926"/>
              <a:gd name="connsiteX129" fmla="*/ 766943 w 1341917"/>
              <a:gd name="connsiteY129" fmla="*/ 193675 h 1304926"/>
              <a:gd name="connsiteX130" fmla="*/ 572906 w 1341917"/>
              <a:gd name="connsiteY130" fmla="*/ 193675 h 1304926"/>
              <a:gd name="connsiteX131" fmla="*/ 557212 w 1341917"/>
              <a:gd name="connsiteY131" fmla="*/ 177952 h 1304926"/>
              <a:gd name="connsiteX132" fmla="*/ 557212 w 1341917"/>
              <a:gd name="connsiteY132" fmla="*/ 37163 h 1304926"/>
              <a:gd name="connsiteX133" fmla="*/ 571480 w 1341917"/>
              <a:gd name="connsiteY133" fmla="*/ 14293 h 1304926"/>
              <a:gd name="connsiteX134" fmla="*/ 670638 w 1341917"/>
              <a:gd name="connsiteY134" fmla="*/ 0 h 130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341917" h="1304926">
                <a:moveTo>
                  <a:pt x="669925" y="877888"/>
                </a:moveTo>
                <a:cubicBezTo>
                  <a:pt x="648006" y="877888"/>
                  <a:pt x="630237" y="895657"/>
                  <a:pt x="630237" y="917576"/>
                </a:cubicBezTo>
                <a:cubicBezTo>
                  <a:pt x="630237" y="939495"/>
                  <a:pt x="648006" y="957264"/>
                  <a:pt x="669925" y="957264"/>
                </a:cubicBezTo>
                <a:cubicBezTo>
                  <a:pt x="691844" y="957264"/>
                  <a:pt x="709613" y="939495"/>
                  <a:pt x="709613" y="917576"/>
                </a:cubicBezTo>
                <a:cubicBezTo>
                  <a:pt x="709613" y="895657"/>
                  <a:pt x="691844" y="877888"/>
                  <a:pt x="669925" y="877888"/>
                </a:cubicBezTo>
                <a:close/>
                <a:moveTo>
                  <a:pt x="572906" y="830263"/>
                </a:moveTo>
                <a:cubicBezTo>
                  <a:pt x="572906" y="830263"/>
                  <a:pt x="572906" y="830263"/>
                  <a:pt x="766943" y="830263"/>
                </a:cubicBezTo>
                <a:cubicBezTo>
                  <a:pt x="775504" y="830263"/>
                  <a:pt x="782637" y="837422"/>
                  <a:pt x="782637" y="846014"/>
                </a:cubicBezTo>
                <a:cubicBezTo>
                  <a:pt x="782637" y="846014"/>
                  <a:pt x="782637" y="846014"/>
                  <a:pt x="782637" y="1289176"/>
                </a:cubicBezTo>
                <a:cubicBezTo>
                  <a:pt x="782637" y="1297767"/>
                  <a:pt x="775504" y="1304926"/>
                  <a:pt x="766943" y="1304926"/>
                </a:cubicBezTo>
                <a:cubicBezTo>
                  <a:pt x="766943" y="1304926"/>
                  <a:pt x="766943" y="1304926"/>
                  <a:pt x="572906" y="1304926"/>
                </a:cubicBezTo>
                <a:cubicBezTo>
                  <a:pt x="564346" y="1304926"/>
                  <a:pt x="557212" y="1297767"/>
                  <a:pt x="557212" y="1289176"/>
                </a:cubicBezTo>
                <a:cubicBezTo>
                  <a:pt x="557212" y="1289176"/>
                  <a:pt x="557212" y="1289176"/>
                  <a:pt x="557212" y="846014"/>
                </a:cubicBezTo>
                <a:cubicBezTo>
                  <a:pt x="557212" y="837422"/>
                  <a:pt x="564346" y="830263"/>
                  <a:pt x="572906" y="830263"/>
                </a:cubicBezTo>
                <a:close/>
                <a:moveTo>
                  <a:pt x="900094" y="436563"/>
                </a:moveTo>
                <a:cubicBezTo>
                  <a:pt x="895813" y="436563"/>
                  <a:pt x="890105" y="437281"/>
                  <a:pt x="885824" y="437999"/>
                </a:cubicBezTo>
                <a:cubicBezTo>
                  <a:pt x="885824" y="437999"/>
                  <a:pt x="885824" y="437999"/>
                  <a:pt x="885824" y="496170"/>
                </a:cubicBezTo>
                <a:cubicBezTo>
                  <a:pt x="893673" y="496170"/>
                  <a:pt x="899380" y="496888"/>
                  <a:pt x="902948" y="496888"/>
                </a:cubicBezTo>
                <a:cubicBezTo>
                  <a:pt x="919358" y="496888"/>
                  <a:pt x="931487" y="494734"/>
                  <a:pt x="938622" y="490425"/>
                </a:cubicBezTo>
                <a:cubicBezTo>
                  <a:pt x="945757" y="485398"/>
                  <a:pt x="949324" y="477498"/>
                  <a:pt x="949324" y="464571"/>
                </a:cubicBezTo>
                <a:cubicBezTo>
                  <a:pt x="949324" y="453799"/>
                  <a:pt x="945757" y="446617"/>
                  <a:pt x="937909" y="442308"/>
                </a:cubicBezTo>
                <a:cubicBezTo>
                  <a:pt x="930060" y="438718"/>
                  <a:pt x="917218" y="436563"/>
                  <a:pt x="900094" y="436563"/>
                </a:cubicBezTo>
                <a:close/>
                <a:moveTo>
                  <a:pt x="1028699" y="403225"/>
                </a:moveTo>
                <a:cubicBezTo>
                  <a:pt x="1165224" y="403225"/>
                  <a:pt x="1165224" y="403225"/>
                  <a:pt x="1165224" y="403225"/>
                </a:cubicBezTo>
                <a:cubicBezTo>
                  <a:pt x="1165224" y="437490"/>
                  <a:pt x="1165224" y="437490"/>
                  <a:pt x="1165224" y="437490"/>
                </a:cubicBezTo>
                <a:cubicBezTo>
                  <a:pt x="1066583" y="437490"/>
                  <a:pt x="1066583" y="437490"/>
                  <a:pt x="1066583" y="437490"/>
                </a:cubicBezTo>
                <a:cubicBezTo>
                  <a:pt x="1066583" y="487459"/>
                  <a:pt x="1066583" y="487459"/>
                  <a:pt x="1066583" y="487459"/>
                </a:cubicBezTo>
                <a:cubicBezTo>
                  <a:pt x="1137347" y="487459"/>
                  <a:pt x="1137347" y="487459"/>
                  <a:pt x="1137347" y="487459"/>
                </a:cubicBezTo>
                <a:cubicBezTo>
                  <a:pt x="1137347" y="519581"/>
                  <a:pt x="1137347" y="519581"/>
                  <a:pt x="1137347" y="519581"/>
                </a:cubicBezTo>
                <a:cubicBezTo>
                  <a:pt x="1066583" y="519581"/>
                  <a:pt x="1066583" y="519581"/>
                  <a:pt x="1066583" y="519581"/>
                </a:cubicBezTo>
                <a:cubicBezTo>
                  <a:pt x="1066583" y="582400"/>
                  <a:pt x="1066583" y="582400"/>
                  <a:pt x="1066583" y="582400"/>
                </a:cubicBezTo>
                <a:cubicBezTo>
                  <a:pt x="1163795" y="582400"/>
                  <a:pt x="1163795" y="582400"/>
                  <a:pt x="1163795" y="582400"/>
                </a:cubicBezTo>
                <a:cubicBezTo>
                  <a:pt x="1163795" y="615950"/>
                  <a:pt x="1163795" y="615950"/>
                  <a:pt x="1163795" y="615950"/>
                </a:cubicBezTo>
                <a:cubicBezTo>
                  <a:pt x="1028699" y="615950"/>
                  <a:pt x="1028699" y="615950"/>
                  <a:pt x="1028699" y="615950"/>
                </a:cubicBezTo>
                <a:cubicBezTo>
                  <a:pt x="1028699" y="403225"/>
                  <a:pt x="1028699" y="403225"/>
                  <a:pt x="1028699" y="403225"/>
                </a:cubicBezTo>
                <a:close/>
                <a:moveTo>
                  <a:pt x="646112" y="403225"/>
                </a:moveTo>
                <a:cubicBezTo>
                  <a:pt x="684012" y="403225"/>
                  <a:pt x="684012" y="403225"/>
                  <a:pt x="684012" y="403225"/>
                </a:cubicBezTo>
                <a:cubicBezTo>
                  <a:pt x="684012" y="549855"/>
                  <a:pt x="684012" y="549855"/>
                  <a:pt x="684012" y="549855"/>
                </a:cubicBezTo>
                <a:cubicBezTo>
                  <a:pt x="684012" y="561355"/>
                  <a:pt x="687587" y="570699"/>
                  <a:pt x="694023" y="577887"/>
                </a:cubicBezTo>
                <a:cubicBezTo>
                  <a:pt x="701174" y="585793"/>
                  <a:pt x="711185" y="589387"/>
                  <a:pt x="723341" y="589387"/>
                </a:cubicBezTo>
                <a:cubicBezTo>
                  <a:pt x="736928" y="589387"/>
                  <a:pt x="747655" y="586512"/>
                  <a:pt x="755521" y="578605"/>
                </a:cubicBezTo>
                <a:cubicBezTo>
                  <a:pt x="762671" y="571418"/>
                  <a:pt x="766962" y="561355"/>
                  <a:pt x="766962" y="549136"/>
                </a:cubicBezTo>
                <a:cubicBezTo>
                  <a:pt x="766962" y="403225"/>
                  <a:pt x="766962" y="403225"/>
                  <a:pt x="766962" y="403225"/>
                </a:cubicBezTo>
                <a:cubicBezTo>
                  <a:pt x="804862" y="403225"/>
                  <a:pt x="804862" y="403225"/>
                  <a:pt x="804862" y="403225"/>
                </a:cubicBezTo>
                <a:cubicBezTo>
                  <a:pt x="804862" y="552011"/>
                  <a:pt x="804862" y="552011"/>
                  <a:pt x="804862" y="552011"/>
                </a:cubicBezTo>
                <a:cubicBezTo>
                  <a:pt x="804862" y="574293"/>
                  <a:pt x="796996" y="592262"/>
                  <a:pt x="782694" y="604481"/>
                </a:cubicBezTo>
                <a:cubicBezTo>
                  <a:pt x="767677" y="617419"/>
                  <a:pt x="748370" y="623888"/>
                  <a:pt x="723341" y="623888"/>
                </a:cubicBezTo>
                <a:cubicBezTo>
                  <a:pt x="698313" y="623888"/>
                  <a:pt x="679721" y="617419"/>
                  <a:pt x="666134" y="605200"/>
                </a:cubicBezTo>
                <a:cubicBezTo>
                  <a:pt x="652548" y="592981"/>
                  <a:pt x="646112" y="575012"/>
                  <a:pt x="646112" y="552011"/>
                </a:cubicBezTo>
                <a:cubicBezTo>
                  <a:pt x="646112" y="403225"/>
                  <a:pt x="646112" y="403225"/>
                  <a:pt x="646112" y="403225"/>
                </a:cubicBezTo>
                <a:close/>
                <a:moveTo>
                  <a:pt x="446087" y="403225"/>
                </a:moveTo>
                <a:cubicBezTo>
                  <a:pt x="620712" y="403225"/>
                  <a:pt x="620712" y="403225"/>
                  <a:pt x="620712" y="403225"/>
                </a:cubicBezTo>
                <a:cubicBezTo>
                  <a:pt x="620712" y="437490"/>
                  <a:pt x="620712" y="437490"/>
                  <a:pt x="620712" y="437490"/>
                </a:cubicBezTo>
                <a:cubicBezTo>
                  <a:pt x="550575" y="437490"/>
                  <a:pt x="550575" y="437490"/>
                  <a:pt x="550575" y="437490"/>
                </a:cubicBezTo>
                <a:cubicBezTo>
                  <a:pt x="550575" y="615950"/>
                  <a:pt x="550575" y="615950"/>
                  <a:pt x="550575" y="615950"/>
                </a:cubicBezTo>
                <a:cubicBezTo>
                  <a:pt x="512645" y="615950"/>
                  <a:pt x="512645" y="615950"/>
                  <a:pt x="512645" y="615950"/>
                </a:cubicBezTo>
                <a:cubicBezTo>
                  <a:pt x="512645" y="437490"/>
                  <a:pt x="512645" y="437490"/>
                  <a:pt x="512645" y="437490"/>
                </a:cubicBezTo>
                <a:cubicBezTo>
                  <a:pt x="446087" y="437490"/>
                  <a:pt x="446087" y="437490"/>
                  <a:pt x="446087" y="437490"/>
                </a:cubicBezTo>
                <a:cubicBezTo>
                  <a:pt x="446087" y="403225"/>
                  <a:pt x="446087" y="403225"/>
                  <a:pt x="446087" y="403225"/>
                </a:cubicBezTo>
                <a:close/>
                <a:moveTo>
                  <a:pt x="261937" y="403225"/>
                </a:moveTo>
                <a:cubicBezTo>
                  <a:pt x="299837" y="403225"/>
                  <a:pt x="299837" y="403225"/>
                  <a:pt x="299837" y="403225"/>
                </a:cubicBezTo>
                <a:cubicBezTo>
                  <a:pt x="299837" y="549855"/>
                  <a:pt x="299837" y="549855"/>
                  <a:pt x="299837" y="549855"/>
                </a:cubicBezTo>
                <a:cubicBezTo>
                  <a:pt x="299837" y="561355"/>
                  <a:pt x="302697" y="570699"/>
                  <a:pt x="309848" y="577887"/>
                </a:cubicBezTo>
                <a:cubicBezTo>
                  <a:pt x="316999" y="585793"/>
                  <a:pt x="327010" y="589387"/>
                  <a:pt x="339166" y="589387"/>
                </a:cubicBezTo>
                <a:cubicBezTo>
                  <a:pt x="352753" y="589387"/>
                  <a:pt x="363480" y="586512"/>
                  <a:pt x="370630" y="578605"/>
                </a:cubicBezTo>
                <a:cubicBezTo>
                  <a:pt x="378496" y="571418"/>
                  <a:pt x="382787" y="561355"/>
                  <a:pt x="382787" y="549136"/>
                </a:cubicBezTo>
                <a:cubicBezTo>
                  <a:pt x="382787" y="403225"/>
                  <a:pt x="382787" y="403225"/>
                  <a:pt x="382787" y="403225"/>
                </a:cubicBezTo>
                <a:cubicBezTo>
                  <a:pt x="420687" y="403225"/>
                  <a:pt x="420687" y="403225"/>
                  <a:pt x="420687" y="403225"/>
                </a:cubicBezTo>
                <a:cubicBezTo>
                  <a:pt x="420687" y="552011"/>
                  <a:pt x="420687" y="552011"/>
                  <a:pt x="420687" y="552011"/>
                </a:cubicBezTo>
                <a:cubicBezTo>
                  <a:pt x="420687" y="574293"/>
                  <a:pt x="412821" y="592262"/>
                  <a:pt x="398519" y="604481"/>
                </a:cubicBezTo>
                <a:cubicBezTo>
                  <a:pt x="383502" y="617419"/>
                  <a:pt x="364195" y="623888"/>
                  <a:pt x="339166" y="623888"/>
                </a:cubicBezTo>
                <a:cubicBezTo>
                  <a:pt x="314138" y="623888"/>
                  <a:pt x="295546" y="617419"/>
                  <a:pt x="281959" y="605200"/>
                </a:cubicBezTo>
                <a:cubicBezTo>
                  <a:pt x="268373" y="592981"/>
                  <a:pt x="261937" y="575012"/>
                  <a:pt x="261937" y="552011"/>
                </a:cubicBezTo>
                <a:cubicBezTo>
                  <a:pt x="261937" y="403225"/>
                  <a:pt x="261937" y="403225"/>
                  <a:pt x="261937" y="403225"/>
                </a:cubicBezTo>
                <a:close/>
                <a:moveTo>
                  <a:pt x="88899" y="403225"/>
                </a:moveTo>
                <a:cubicBezTo>
                  <a:pt x="228599" y="403225"/>
                  <a:pt x="228599" y="403225"/>
                  <a:pt x="228599" y="403225"/>
                </a:cubicBezTo>
                <a:cubicBezTo>
                  <a:pt x="228599" y="437490"/>
                  <a:pt x="228599" y="437490"/>
                  <a:pt x="228599" y="437490"/>
                </a:cubicBezTo>
                <a:cubicBezTo>
                  <a:pt x="126675" y="437490"/>
                  <a:pt x="126675" y="437490"/>
                  <a:pt x="126675" y="437490"/>
                </a:cubicBezTo>
                <a:cubicBezTo>
                  <a:pt x="126675" y="487459"/>
                  <a:pt x="126675" y="487459"/>
                  <a:pt x="126675" y="487459"/>
                </a:cubicBezTo>
                <a:cubicBezTo>
                  <a:pt x="200801" y="487459"/>
                  <a:pt x="200801" y="487459"/>
                  <a:pt x="200801" y="487459"/>
                </a:cubicBezTo>
                <a:cubicBezTo>
                  <a:pt x="200801" y="519581"/>
                  <a:pt x="200801" y="519581"/>
                  <a:pt x="200801" y="519581"/>
                </a:cubicBezTo>
                <a:cubicBezTo>
                  <a:pt x="126675" y="519581"/>
                  <a:pt x="126675" y="519581"/>
                  <a:pt x="126675" y="519581"/>
                </a:cubicBezTo>
                <a:cubicBezTo>
                  <a:pt x="126675" y="615950"/>
                  <a:pt x="126675" y="615950"/>
                  <a:pt x="126675" y="615950"/>
                </a:cubicBezTo>
                <a:cubicBezTo>
                  <a:pt x="88899" y="615950"/>
                  <a:pt x="88899" y="615950"/>
                  <a:pt x="88899" y="615950"/>
                </a:cubicBezTo>
                <a:cubicBezTo>
                  <a:pt x="88899" y="403225"/>
                  <a:pt x="88899" y="403225"/>
                  <a:pt x="88899" y="403225"/>
                </a:cubicBezTo>
                <a:close/>
                <a:moveTo>
                  <a:pt x="908576" y="401638"/>
                </a:moveTo>
                <a:cubicBezTo>
                  <a:pt x="962128" y="401638"/>
                  <a:pt x="989261" y="423069"/>
                  <a:pt x="989261" y="465218"/>
                </a:cubicBezTo>
                <a:cubicBezTo>
                  <a:pt x="989261" y="476648"/>
                  <a:pt x="984977" y="488078"/>
                  <a:pt x="977837" y="498793"/>
                </a:cubicBezTo>
                <a:cubicBezTo>
                  <a:pt x="969983" y="509509"/>
                  <a:pt x="960700" y="516653"/>
                  <a:pt x="949276" y="520939"/>
                </a:cubicBezTo>
                <a:cubicBezTo>
                  <a:pt x="949276" y="520939"/>
                  <a:pt x="949276" y="520939"/>
                  <a:pt x="1012824" y="615951"/>
                </a:cubicBezTo>
                <a:cubicBezTo>
                  <a:pt x="1012824" y="615951"/>
                  <a:pt x="1012824" y="615951"/>
                  <a:pt x="968555" y="615951"/>
                </a:cubicBezTo>
                <a:cubicBezTo>
                  <a:pt x="968555" y="615951"/>
                  <a:pt x="968555" y="615951"/>
                  <a:pt x="912861" y="528797"/>
                </a:cubicBezTo>
                <a:cubicBezTo>
                  <a:pt x="907148" y="528797"/>
                  <a:pt x="898580" y="528083"/>
                  <a:pt x="888584" y="528083"/>
                </a:cubicBezTo>
                <a:cubicBezTo>
                  <a:pt x="888584" y="528083"/>
                  <a:pt x="888584" y="528083"/>
                  <a:pt x="888584" y="615951"/>
                </a:cubicBezTo>
                <a:cubicBezTo>
                  <a:pt x="888584" y="615951"/>
                  <a:pt x="888584" y="615951"/>
                  <a:pt x="849312" y="615951"/>
                </a:cubicBezTo>
                <a:cubicBezTo>
                  <a:pt x="849312" y="615951"/>
                  <a:pt x="849312" y="615951"/>
                  <a:pt x="849312" y="403781"/>
                </a:cubicBezTo>
                <a:cubicBezTo>
                  <a:pt x="851454" y="403781"/>
                  <a:pt x="859309" y="403781"/>
                  <a:pt x="873589" y="403067"/>
                </a:cubicBezTo>
                <a:cubicBezTo>
                  <a:pt x="887870" y="402353"/>
                  <a:pt x="899294" y="401638"/>
                  <a:pt x="908576" y="401638"/>
                </a:cubicBezTo>
                <a:close/>
                <a:moveTo>
                  <a:pt x="84588" y="255588"/>
                </a:moveTo>
                <a:cubicBezTo>
                  <a:pt x="55313" y="255588"/>
                  <a:pt x="31750" y="279155"/>
                  <a:pt x="31750" y="308436"/>
                </a:cubicBezTo>
                <a:cubicBezTo>
                  <a:pt x="31750" y="714790"/>
                  <a:pt x="31750" y="714790"/>
                  <a:pt x="31750" y="714790"/>
                </a:cubicBezTo>
                <a:cubicBezTo>
                  <a:pt x="31750" y="744070"/>
                  <a:pt x="55313" y="768351"/>
                  <a:pt x="84588" y="768351"/>
                </a:cubicBezTo>
                <a:cubicBezTo>
                  <a:pt x="1130628" y="768351"/>
                  <a:pt x="1130628" y="768351"/>
                  <a:pt x="1130628" y="768351"/>
                </a:cubicBezTo>
                <a:cubicBezTo>
                  <a:pt x="1148478" y="768351"/>
                  <a:pt x="1165615" y="759067"/>
                  <a:pt x="1174897" y="742642"/>
                </a:cubicBezTo>
                <a:cubicBezTo>
                  <a:pt x="1301279" y="539822"/>
                  <a:pt x="1301279" y="539822"/>
                  <a:pt x="1301279" y="539822"/>
                </a:cubicBezTo>
                <a:cubicBezTo>
                  <a:pt x="1311275" y="522682"/>
                  <a:pt x="1311275" y="500543"/>
                  <a:pt x="1301279" y="483403"/>
                </a:cubicBezTo>
                <a:cubicBezTo>
                  <a:pt x="1174897" y="280584"/>
                  <a:pt x="1174897" y="280584"/>
                  <a:pt x="1174897" y="280584"/>
                </a:cubicBezTo>
                <a:cubicBezTo>
                  <a:pt x="1165615" y="264872"/>
                  <a:pt x="1148478" y="255588"/>
                  <a:pt x="1130628" y="255588"/>
                </a:cubicBezTo>
                <a:cubicBezTo>
                  <a:pt x="84588" y="255588"/>
                  <a:pt x="84588" y="255588"/>
                  <a:pt x="84588" y="255588"/>
                </a:cubicBezTo>
                <a:close/>
                <a:moveTo>
                  <a:pt x="84227" y="225425"/>
                </a:moveTo>
                <a:cubicBezTo>
                  <a:pt x="1132064" y="225425"/>
                  <a:pt x="1132064" y="225425"/>
                  <a:pt x="1132064" y="225425"/>
                </a:cubicBezTo>
                <a:cubicBezTo>
                  <a:pt x="1161330" y="225425"/>
                  <a:pt x="1187740" y="240431"/>
                  <a:pt x="1203443" y="264727"/>
                </a:cubicBezTo>
                <a:cubicBezTo>
                  <a:pt x="1329069" y="466951"/>
                  <a:pt x="1329069" y="466951"/>
                  <a:pt x="1329069" y="466951"/>
                </a:cubicBezTo>
                <a:cubicBezTo>
                  <a:pt x="1346200" y="494105"/>
                  <a:pt x="1346200" y="529119"/>
                  <a:pt x="1329069" y="556273"/>
                </a:cubicBezTo>
                <a:cubicBezTo>
                  <a:pt x="1203443" y="758497"/>
                  <a:pt x="1203443" y="758497"/>
                  <a:pt x="1203443" y="758497"/>
                </a:cubicBezTo>
                <a:cubicBezTo>
                  <a:pt x="1187740" y="783507"/>
                  <a:pt x="1161330" y="798513"/>
                  <a:pt x="1132064" y="798513"/>
                </a:cubicBezTo>
                <a:cubicBezTo>
                  <a:pt x="84227" y="798513"/>
                  <a:pt x="84227" y="798513"/>
                  <a:pt x="84227" y="798513"/>
                </a:cubicBezTo>
                <a:cubicBezTo>
                  <a:pt x="37831" y="798513"/>
                  <a:pt x="0" y="760641"/>
                  <a:pt x="0" y="714193"/>
                </a:cubicBezTo>
                <a:cubicBezTo>
                  <a:pt x="0" y="309030"/>
                  <a:pt x="0" y="309030"/>
                  <a:pt x="0" y="309030"/>
                </a:cubicBezTo>
                <a:cubicBezTo>
                  <a:pt x="0" y="262583"/>
                  <a:pt x="37831" y="225425"/>
                  <a:pt x="84227" y="225425"/>
                </a:cubicBezTo>
                <a:close/>
                <a:moveTo>
                  <a:pt x="669925" y="63500"/>
                </a:moveTo>
                <a:cubicBezTo>
                  <a:pt x="648006" y="63500"/>
                  <a:pt x="630237" y="81269"/>
                  <a:pt x="630237" y="103188"/>
                </a:cubicBezTo>
                <a:cubicBezTo>
                  <a:pt x="630237" y="125107"/>
                  <a:pt x="648006" y="142876"/>
                  <a:pt x="669925" y="142876"/>
                </a:cubicBezTo>
                <a:cubicBezTo>
                  <a:pt x="691844" y="142876"/>
                  <a:pt x="709613" y="125107"/>
                  <a:pt x="709613" y="103188"/>
                </a:cubicBezTo>
                <a:cubicBezTo>
                  <a:pt x="709613" y="81269"/>
                  <a:pt x="691844" y="63500"/>
                  <a:pt x="669925" y="63500"/>
                </a:cubicBezTo>
                <a:close/>
                <a:moveTo>
                  <a:pt x="670638" y="0"/>
                </a:moveTo>
                <a:cubicBezTo>
                  <a:pt x="742689" y="0"/>
                  <a:pt x="769083" y="14293"/>
                  <a:pt x="769083" y="14293"/>
                </a:cubicBezTo>
                <a:cubicBezTo>
                  <a:pt x="776217" y="17867"/>
                  <a:pt x="782637" y="28587"/>
                  <a:pt x="782637" y="37163"/>
                </a:cubicBezTo>
                <a:cubicBezTo>
                  <a:pt x="782637" y="37163"/>
                  <a:pt x="782637" y="37163"/>
                  <a:pt x="782637" y="177952"/>
                </a:cubicBezTo>
                <a:cubicBezTo>
                  <a:pt x="782637" y="186528"/>
                  <a:pt x="775504" y="193675"/>
                  <a:pt x="766943" y="193675"/>
                </a:cubicBezTo>
                <a:cubicBezTo>
                  <a:pt x="766943" y="193675"/>
                  <a:pt x="766943" y="193675"/>
                  <a:pt x="572906" y="193675"/>
                </a:cubicBezTo>
                <a:cubicBezTo>
                  <a:pt x="564346" y="193675"/>
                  <a:pt x="557212" y="186528"/>
                  <a:pt x="557212" y="177952"/>
                </a:cubicBezTo>
                <a:cubicBezTo>
                  <a:pt x="557212" y="177952"/>
                  <a:pt x="557212" y="177952"/>
                  <a:pt x="557212" y="37163"/>
                </a:cubicBezTo>
                <a:cubicBezTo>
                  <a:pt x="557212" y="28587"/>
                  <a:pt x="563633" y="17867"/>
                  <a:pt x="571480" y="14293"/>
                </a:cubicBezTo>
                <a:cubicBezTo>
                  <a:pt x="571480" y="14293"/>
                  <a:pt x="597161" y="0"/>
                  <a:pt x="670638" y="0"/>
                </a:cubicBezTo>
                <a:close/>
              </a:path>
            </a:pathLst>
          </a:custGeom>
          <a:solidFill>
            <a:schemeClr val="tx2">
              <a:lumMod val="100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chemeClr val="bg1">
                  <a:lumMod val="100000"/>
                </a:schemeClr>
              </a:solidFill>
            </a:endParaRPr>
          </a:p>
        </p:txBody>
      </p:sp>
      <p:sp>
        <p:nvSpPr>
          <p:cNvPr id="28" name="NavigationText">
            <a:extLst>
              <a:ext uri="{FF2B5EF4-FFF2-40B4-BE49-F238E27FC236}">
                <a16:creationId xmlns:a16="http://schemas.microsoft.com/office/drawing/2014/main" id="{7AB8B14E-B785-471C-8139-319F89B51F5E}"/>
              </a:ext>
            </a:extLst>
          </p:cNvPr>
          <p:cNvSpPr/>
          <p:nvPr/>
        </p:nvSpPr>
        <p:spPr>
          <a:xfrm>
            <a:off x="10049263" y="256093"/>
            <a:ext cx="1321797" cy="2580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 bIns="0" numCol="1" spcCol="0" rtlCol="0" fromWordArt="0" anchor="ctr" anchorCtr="0" forceAA="0" compatLnSpc="1">
            <a:prstTxWarp prst="textNoShape">
              <a:avLst/>
            </a:prstTxWarp>
            <a:noAutofit/>
          </a:bodyPr>
          <a:lstStyle/>
          <a:p>
            <a:pPr algn="r"/>
            <a:r>
              <a:rPr lang="en-US" sz="1000" dirty="0">
                <a:solidFill>
                  <a:srgbClr val="FFFFFF"/>
                </a:solidFill>
                <a:latin typeface="Trebuchet MS" panose="020B0603020202020204" pitchFamily="34" charset="0"/>
              </a:rPr>
              <a:t>Looking</a:t>
            </a:r>
            <a:br>
              <a:rPr lang="en-US" sz="1000" dirty="0">
                <a:solidFill>
                  <a:srgbClr val="FFFFFF"/>
                </a:solidFill>
                <a:latin typeface="Trebuchet MS" panose="020B0603020202020204" pitchFamily="34" charset="0"/>
              </a:rPr>
            </a:br>
            <a:r>
              <a:rPr lang="en-US" sz="1000" dirty="0">
                <a:solidFill>
                  <a:srgbClr val="FFFFFF"/>
                </a:solidFill>
                <a:latin typeface="Trebuchet MS" panose="020B0603020202020204" pitchFamily="34" charset="0"/>
              </a:rPr>
              <a:t>forward</a:t>
            </a:r>
          </a:p>
        </p:txBody>
      </p:sp>
    </p:spTree>
    <p:custDataLst>
      <p:tags r:id="rId2"/>
    </p:custDataLst>
    <p:extLst>
      <p:ext uri="{BB962C8B-B14F-4D97-AF65-F5344CB8AC3E}">
        <p14:creationId xmlns:p14="http://schemas.microsoft.com/office/powerpoint/2010/main" val="566439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Object 59" hidden="1">
            <a:extLst>
              <a:ext uri="{FF2B5EF4-FFF2-40B4-BE49-F238E27FC236}">
                <a16:creationId xmlns:a16="http://schemas.microsoft.com/office/drawing/2014/main" id="{4C0F7858-43DB-4FE5-91CA-62C4244A260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8374" name="think-cell Slide" r:id="rId5" imgW="351" imgH="351" progId="TCLayout.ActiveDocument.1">
                  <p:embed/>
                </p:oleObj>
              </mc:Choice>
              <mc:Fallback>
                <p:oleObj name="think-cell Slide" r:id="rId5" imgW="351" imgH="351" progId="TCLayout.ActiveDocument.1">
                  <p:embed/>
                  <p:pic>
                    <p:nvPicPr>
                      <p:cNvPr id="60" name="Object 59" hidden="1">
                        <a:extLst>
                          <a:ext uri="{FF2B5EF4-FFF2-40B4-BE49-F238E27FC236}">
                            <a16:creationId xmlns:a16="http://schemas.microsoft.com/office/drawing/2014/main" id="{4C0F7858-43DB-4FE5-91CA-62C4244A260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1" name="Rectangle 60" hidden="1">
            <a:extLst>
              <a:ext uri="{FF2B5EF4-FFF2-40B4-BE49-F238E27FC236}">
                <a16:creationId xmlns:a16="http://schemas.microsoft.com/office/drawing/2014/main" id="{EEF7B447-57A9-4F30-A662-60D5EC70087E}"/>
              </a:ext>
            </a:extLst>
          </p:cNvPr>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1B86E383-6759-45BD-9758-1ADCC461A40D}"/>
              </a:ext>
            </a:extLst>
          </p:cNvPr>
          <p:cNvSpPr>
            <a:spLocks noGrp="1"/>
          </p:cNvSpPr>
          <p:nvPr>
            <p:ph type="title"/>
          </p:nvPr>
        </p:nvSpPr>
        <p:spPr>
          <a:xfrm>
            <a:off x="630000" y="622800"/>
            <a:ext cx="10933350" cy="332399"/>
          </a:xfrm>
        </p:spPr>
        <p:txBody>
          <a:bodyPr/>
          <a:lstStyle/>
          <a:p>
            <a:r>
              <a:rPr lang="en-US" i="1" dirty="0">
                <a:solidFill>
                  <a:srgbClr val="E71C57"/>
                </a:solidFill>
              </a:rPr>
              <a:t>Imperatives: </a:t>
            </a:r>
            <a:r>
              <a:rPr lang="en-US" dirty="0"/>
              <a:t>Five strategic imperatives to turn challenges into advantages</a:t>
            </a:r>
          </a:p>
        </p:txBody>
      </p:sp>
      <p:sp>
        <p:nvSpPr>
          <p:cNvPr id="3" name="ee4pContent1">
            <a:extLst>
              <a:ext uri="{FF2B5EF4-FFF2-40B4-BE49-F238E27FC236}">
                <a16:creationId xmlns:a16="http://schemas.microsoft.com/office/drawing/2014/main" id="{CE225477-32CB-4C8C-A03C-9F5C1471F4F7}"/>
              </a:ext>
            </a:extLst>
          </p:cNvPr>
          <p:cNvSpPr txBox="1"/>
          <p:nvPr/>
        </p:nvSpPr>
        <p:spPr>
          <a:xfrm>
            <a:off x="1654639" y="2047085"/>
            <a:ext cx="3304688" cy="3489467"/>
          </a:xfrm>
          <a:prstGeom prst="rect">
            <a:avLst/>
          </a:prstGeom>
          <a:ln cap="rnd">
            <a:noFill/>
          </a:ln>
        </p:spPr>
        <p:txBody>
          <a:bodyPr vert="horz" lIns="0" tIns="0" rIns="0" bIns="0" rtlCol="0">
            <a:no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a:buSzPct val="100000"/>
              <a:buFont typeface="Trebuchet MS" panose="020B0603020202020204" pitchFamily="34" charset="0"/>
              <a:buChar char="​"/>
            </a:pPr>
            <a:r>
              <a:rPr lang="en-US" sz="2000" b="1" dirty="0">
                <a:solidFill>
                  <a:schemeClr val="tx1">
                    <a:lumMod val="100000"/>
                  </a:schemeClr>
                </a:solidFill>
              </a:rPr>
              <a:t>Amplification of consumer expectations</a:t>
            </a:r>
          </a:p>
          <a:p>
            <a:pPr>
              <a:buSzPct val="100000"/>
              <a:buFont typeface="Trebuchet MS" panose="020B0603020202020204" pitchFamily="34" charset="0"/>
              <a:buChar char="​"/>
            </a:pPr>
            <a:endParaRPr lang="en-US" sz="2000" b="1" dirty="0">
              <a:solidFill>
                <a:schemeClr val="tx1">
                  <a:lumMod val="100000"/>
                </a:schemeClr>
              </a:solidFill>
            </a:endParaRPr>
          </a:p>
          <a:p>
            <a:pPr>
              <a:buSzPct val="100000"/>
              <a:buFont typeface="Trebuchet MS" panose="020B0603020202020204" pitchFamily="34" charset="0"/>
              <a:buChar char="​"/>
            </a:pPr>
            <a:r>
              <a:rPr lang="en-US" sz="2000" b="1" dirty="0">
                <a:solidFill>
                  <a:schemeClr val="tx1">
                    <a:lumMod val="100000"/>
                  </a:schemeClr>
                </a:solidFill>
              </a:rPr>
              <a:t>Radical reshaping of</a:t>
            </a:r>
          </a:p>
          <a:p>
            <a:pPr>
              <a:buSzPct val="100000"/>
              <a:buFont typeface="Trebuchet MS" panose="020B0603020202020204" pitchFamily="34" charset="0"/>
              <a:buChar char="​"/>
            </a:pPr>
            <a:r>
              <a:rPr lang="en-US" sz="2000" b="1" dirty="0">
                <a:solidFill>
                  <a:schemeClr val="tx1">
                    <a:lumMod val="100000"/>
                  </a:schemeClr>
                </a:solidFill>
              </a:rPr>
              <a:t>channels</a:t>
            </a:r>
          </a:p>
          <a:p>
            <a:pPr>
              <a:buSzPct val="100000"/>
              <a:buFont typeface="Trebuchet MS" panose="020B0603020202020204" pitchFamily="34" charset="0"/>
              <a:buChar char="​"/>
            </a:pPr>
            <a:endParaRPr lang="en-US" sz="2000" b="1" dirty="0">
              <a:solidFill>
                <a:schemeClr val="tx1">
                  <a:lumMod val="100000"/>
                </a:schemeClr>
              </a:solidFill>
            </a:endParaRPr>
          </a:p>
          <a:p>
            <a:pPr>
              <a:buSzPct val="100000"/>
              <a:buFont typeface="Trebuchet MS" panose="020B0603020202020204" pitchFamily="34" charset="0"/>
              <a:buChar char="​"/>
            </a:pPr>
            <a:r>
              <a:rPr lang="en-US" sz="2000" b="1" dirty="0">
                <a:solidFill>
                  <a:schemeClr val="tx1">
                    <a:lumMod val="100000"/>
                  </a:schemeClr>
                </a:solidFill>
              </a:rPr>
              <a:t>Continued erosion of</a:t>
            </a:r>
          </a:p>
          <a:p>
            <a:pPr>
              <a:buSzPct val="100000"/>
              <a:buFont typeface="Trebuchet MS" panose="020B0603020202020204" pitchFamily="34" charset="0"/>
              <a:buChar char="​"/>
            </a:pPr>
            <a:r>
              <a:rPr lang="en-US" sz="2000" b="1" dirty="0">
                <a:solidFill>
                  <a:schemeClr val="tx1">
                    <a:lumMod val="100000"/>
                  </a:schemeClr>
                </a:solidFill>
              </a:rPr>
              <a:t>traditional scale advantages</a:t>
            </a:r>
          </a:p>
          <a:p>
            <a:pPr>
              <a:buSzPct val="100000"/>
              <a:buFont typeface="Trebuchet MS" panose="020B0603020202020204" pitchFamily="34" charset="0"/>
              <a:buChar char="​"/>
            </a:pPr>
            <a:endParaRPr lang="en-US" sz="2000" b="1" dirty="0">
              <a:solidFill>
                <a:schemeClr val="tx1">
                  <a:lumMod val="100000"/>
                </a:schemeClr>
              </a:solidFill>
            </a:endParaRPr>
          </a:p>
          <a:p>
            <a:pPr>
              <a:buSzPct val="100000"/>
              <a:buFont typeface="Trebuchet MS" panose="020B0603020202020204" pitchFamily="34" charset="0"/>
              <a:buChar char="​"/>
            </a:pPr>
            <a:r>
              <a:rPr lang="en-US" sz="2000" b="1" dirty="0">
                <a:solidFill>
                  <a:schemeClr val="tx1">
                    <a:lumMod val="100000"/>
                  </a:schemeClr>
                </a:solidFill>
              </a:rPr>
              <a:t>AI-powered revolution</a:t>
            </a:r>
          </a:p>
          <a:p>
            <a:pPr>
              <a:buSzPct val="100000"/>
              <a:buFont typeface="Trebuchet MS" panose="020B0603020202020204" pitchFamily="34" charset="0"/>
              <a:buChar char="​"/>
            </a:pPr>
            <a:r>
              <a:rPr lang="en-US" sz="2000" b="1" dirty="0">
                <a:solidFill>
                  <a:schemeClr val="tx1">
                    <a:lumMod val="100000"/>
                  </a:schemeClr>
                </a:solidFill>
              </a:rPr>
              <a:t>of business models</a:t>
            </a:r>
          </a:p>
          <a:p>
            <a:pPr>
              <a:buSzPct val="100000"/>
              <a:buFont typeface="Trebuchet MS" panose="020B0603020202020204" pitchFamily="34" charset="0"/>
              <a:buChar char="​"/>
            </a:pPr>
            <a:endParaRPr lang="en-US" sz="2000" b="1" dirty="0">
              <a:solidFill>
                <a:schemeClr val="tx1">
                  <a:lumMod val="100000"/>
                </a:schemeClr>
              </a:solidFill>
            </a:endParaRPr>
          </a:p>
          <a:p>
            <a:pPr>
              <a:buSzPct val="100000"/>
              <a:buFont typeface="Trebuchet MS" panose="020B0603020202020204" pitchFamily="34" charset="0"/>
              <a:buChar char="​"/>
            </a:pPr>
            <a:r>
              <a:rPr lang="en-US" sz="2000" b="1" dirty="0">
                <a:solidFill>
                  <a:schemeClr val="tx1">
                    <a:lumMod val="100000"/>
                  </a:schemeClr>
                </a:solidFill>
              </a:rPr>
              <a:t>Heightened focus on</a:t>
            </a:r>
          </a:p>
          <a:p>
            <a:pPr>
              <a:buSzPct val="100000"/>
              <a:buFont typeface="Trebuchet MS" panose="020B0603020202020204" pitchFamily="34" charset="0"/>
              <a:buChar char="​"/>
            </a:pPr>
            <a:r>
              <a:rPr lang="en-US" sz="2000" b="1" dirty="0">
                <a:solidFill>
                  <a:schemeClr val="tx1">
                    <a:lumMod val="100000"/>
                  </a:schemeClr>
                </a:solidFill>
              </a:rPr>
              <a:t>social impact and purpose</a:t>
            </a:r>
          </a:p>
          <a:p>
            <a:pPr>
              <a:buSzPct val="100000"/>
              <a:buFont typeface="Trebuchet MS" panose="020B0603020202020204" pitchFamily="34" charset="0"/>
              <a:buChar char="​"/>
            </a:pPr>
            <a:endParaRPr lang="en-US" sz="2000" b="1" dirty="0">
              <a:solidFill>
                <a:schemeClr val="tx1">
                  <a:lumMod val="100000"/>
                </a:schemeClr>
              </a:solidFill>
            </a:endParaRPr>
          </a:p>
          <a:p>
            <a:pPr>
              <a:spcAft>
                <a:spcPts val="1800"/>
              </a:spcAft>
              <a:buNone/>
            </a:pPr>
            <a:endParaRPr lang="en-US" sz="2000" b="1" dirty="0"/>
          </a:p>
        </p:txBody>
      </p:sp>
      <p:sp>
        <p:nvSpPr>
          <p:cNvPr id="5" name="ee4pHeader1">
            <a:extLst>
              <a:ext uri="{FF2B5EF4-FFF2-40B4-BE49-F238E27FC236}">
                <a16:creationId xmlns:a16="http://schemas.microsoft.com/office/drawing/2014/main" id="{D41D0C6E-58B1-48BE-BE7E-5B3CC017190B}"/>
              </a:ext>
            </a:extLst>
          </p:cNvPr>
          <p:cNvSpPr txBox="1"/>
          <p:nvPr/>
        </p:nvSpPr>
        <p:spPr>
          <a:xfrm>
            <a:off x="809506" y="1145335"/>
            <a:ext cx="4995640" cy="658368"/>
          </a:xfrm>
          <a:prstGeom prst="rect">
            <a:avLst/>
          </a:prstGeom>
          <a:noFill/>
          <a:ln w="9525" cap="rnd" cmpd="sng" algn="ctr">
            <a:noFill/>
            <a:prstDash val="solid"/>
            <a:round/>
            <a:headEnd type="none" w="med" len="med"/>
            <a:tailEnd type="none" w="med" len="med"/>
          </a:ln>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txBody>
          <a:bodyPr wrap="square" lIns="0" tIns="0" rIns="0" bIns="0" rtlCol="0" anchor="b" anchorCtr="0">
            <a:noAutofit/>
          </a:bodyPr>
          <a:lstStyle/>
          <a:p>
            <a:pPr marL="0" lvl="3"/>
            <a:r>
              <a:rPr lang="en-US" sz="2400" dirty="0">
                <a:solidFill>
                  <a:schemeClr val="tx2"/>
                </a:solidFill>
              </a:rPr>
              <a:t>Disruptions</a:t>
            </a:r>
          </a:p>
        </p:txBody>
      </p:sp>
      <p:sp>
        <p:nvSpPr>
          <p:cNvPr id="6" name="ee4pHeader2">
            <a:extLst>
              <a:ext uri="{FF2B5EF4-FFF2-40B4-BE49-F238E27FC236}">
                <a16:creationId xmlns:a16="http://schemas.microsoft.com/office/drawing/2014/main" id="{9C3E75A9-98DE-4505-987D-C74D3304E7E9}"/>
              </a:ext>
            </a:extLst>
          </p:cNvPr>
          <p:cNvSpPr txBox="1"/>
          <p:nvPr/>
        </p:nvSpPr>
        <p:spPr>
          <a:xfrm>
            <a:off x="6747066" y="1145335"/>
            <a:ext cx="4995640" cy="658368"/>
          </a:xfrm>
          <a:prstGeom prst="rect">
            <a:avLst/>
          </a:prstGeom>
          <a:noFill/>
          <a:ln w="9525" cap="rnd" cmpd="sng" algn="ctr">
            <a:noFill/>
            <a:prstDash val="solid"/>
            <a:round/>
            <a:headEnd type="none" w="med" len="med"/>
            <a:tailEnd type="none" w="med" len="med"/>
          </a:ln>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txBody>
          <a:bodyPr wrap="square" lIns="0" tIns="0" rIns="0" bIns="0" rtlCol="0" anchor="b" anchorCtr="0">
            <a:noAutofit/>
          </a:bodyPr>
          <a:lstStyle/>
          <a:p>
            <a:pPr marL="0" lvl="3"/>
            <a:r>
              <a:rPr lang="en-US" sz="2400" dirty="0">
                <a:solidFill>
                  <a:schemeClr val="tx2"/>
                </a:solidFill>
              </a:rPr>
              <a:t>Imperatives for FMCGs</a:t>
            </a:r>
          </a:p>
        </p:txBody>
      </p:sp>
      <p:pic>
        <p:nvPicPr>
          <p:cNvPr id="27" name="Picture 26">
            <a:extLst>
              <a:ext uri="{FF2B5EF4-FFF2-40B4-BE49-F238E27FC236}">
                <a16:creationId xmlns:a16="http://schemas.microsoft.com/office/drawing/2014/main" id="{FC9C6860-3BDB-42B5-BC3D-BDB460C3C86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46320" y="2056046"/>
            <a:ext cx="665020" cy="654691"/>
          </a:xfrm>
          <a:prstGeom prst="ellipse">
            <a:avLst/>
          </a:prstGeom>
          <a:grpFill/>
          <a:ln w="19050">
            <a:gradFill flip="none" rotWithShape="1">
              <a:gsLst>
                <a:gs pos="0">
                  <a:schemeClr val="accent2"/>
                </a:gs>
                <a:gs pos="100000">
                  <a:schemeClr val="tx2"/>
                </a:gs>
              </a:gsLst>
              <a:lin ang="2700000" scaled="1"/>
              <a:tileRect/>
            </a:gradFill>
          </a:ln>
        </p:spPr>
      </p:pic>
      <p:pic>
        <p:nvPicPr>
          <p:cNvPr id="28" name="Picture 27">
            <a:extLst>
              <a:ext uri="{FF2B5EF4-FFF2-40B4-BE49-F238E27FC236}">
                <a16:creationId xmlns:a16="http://schemas.microsoft.com/office/drawing/2014/main" id="{F44BF2A8-C6EE-4CC5-9885-D78E7B0B55E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46320" y="3882110"/>
            <a:ext cx="665020" cy="654691"/>
          </a:xfrm>
          <a:prstGeom prst="ellipse">
            <a:avLst/>
          </a:prstGeom>
          <a:grpFill/>
          <a:ln w="19050">
            <a:gradFill flip="none" rotWithShape="1">
              <a:gsLst>
                <a:gs pos="0">
                  <a:schemeClr val="accent2"/>
                </a:gs>
                <a:gs pos="100000">
                  <a:schemeClr val="tx2"/>
                </a:gs>
              </a:gsLst>
              <a:lin ang="2700000" scaled="1"/>
              <a:tileRect/>
            </a:gradFill>
          </a:ln>
        </p:spPr>
      </p:pic>
      <p:pic>
        <p:nvPicPr>
          <p:cNvPr id="29" name="Picture 28">
            <a:extLst>
              <a:ext uri="{FF2B5EF4-FFF2-40B4-BE49-F238E27FC236}">
                <a16:creationId xmlns:a16="http://schemas.microsoft.com/office/drawing/2014/main" id="{E04DE570-1906-4E07-8120-7C7646693F86}"/>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46320" y="5708173"/>
            <a:ext cx="634298" cy="654691"/>
          </a:xfrm>
          <a:prstGeom prst="ellipse">
            <a:avLst/>
          </a:prstGeom>
          <a:grpFill/>
          <a:ln w="19050">
            <a:gradFill flip="none" rotWithShape="1">
              <a:gsLst>
                <a:gs pos="0">
                  <a:schemeClr val="accent2"/>
                </a:gs>
                <a:gs pos="100000">
                  <a:schemeClr val="tx2"/>
                </a:gs>
              </a:gsLst>
              <a:lin ang="2700000" scaled="1"/>
              <a:tileRect/>
            </a:gradFill>
          </a:ln>
        </p:spPr>
      </p:pic>
      <p:pic>
        <p:nvPicPr>
          <p:cNvPr id="30" name="Picture 29">
            <a:extLst>
              <a:ext uri="{FF2B5EF4-FFF2-40B4-BE49-F238E27FC236}">
                <a16:creationId xmlns:a16="http://schemas.microsoft.com/office/drawing/2014/main" id="{59DEA5D0-2746-40C4-A706-B0963140F4A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46320" y="2969078"/>
            <a:ext cx="687648" cy="654691"/>
          </a:xfrm>
          <a:prstGeom prst="ellipse">
            <a:avLst/>
          </a:prstGeom>
          <a:blipFill>
            <a:blip r:embed="rId11" cstate="print">
              <a:extLst>
                <a:ext uri="{28A0092B-C50C-407E-A947-70E740481C1C}">
                  <a14:useLocalDpi xmlns:a14="http://schemas.microsoft.com/office/drawing/2010/main"/>
                </a:ext>
              </a:extLst>
            </a:blip>
            <a:stretch>
              <a:fillRect/>
            </a:stretch>
          </a:blipFill>
          <a:ln w="19050">
            <a:gradFill flip="none" rotWithShape="1">
              <a:gsLst>
                <a:gs pos="0">
                  <a:schemeClr val="accent2"/>
                </a:gs>
                <a:gs pos="100000">
                  <a:schemeClr val="tx2"/>
                </a:gs>
              </a:gsLst>
              <a:lin ang="2700000" scaled="1"/>
              <a:tileRect/>
            </a:gradFill>
          </a:ln>
        </p:spPr>
      </p:pic>
      <p:sp>
        <p:nvSpPr>
          <p:cNvPr id="31" name="Oval 30">
            <a:extLst>
              <a:ext uri="{FF2B5EF4-FFF2-40B4-BE49-F238E27FC236}">
                <a16:creationId xmlns:a16="http://schemas.microsoft.com/office/drawing/2014/main" id="{5BE425F7-95FC-41E8-ADD3-0E6C044E3CFD}"/>
              </a:ext>
            </a:extLst>
          </p:cNvPr>
          <p:cNvSpPr>
            <a:spLocks/>
          </p:cNvSpPr>
          <p:nvPr/>
        </p:nvSpPr>
        <p:spPr>
          <a:xfrm>
            <a:off x="846320" y="4795142"/>
            <a:ext cx="634298" cy="654691"/>
          </a:xfrm>
          <a:prstGeom prst="ellipse">
            <a:avLst/>
          </a:prstGeom>
          <a:blipFill dpi="0" rotWithShape="1">
            <a:blip r:embed="rId12" cstate="print">
              <a:extLst>
                <a:ext uri="{28A0092B-C50C-407E-A947-70E740481C1C}">
                  <a14:useLocalDpi xmlns:a14="http://schemas.microsoft.com/office/drawing/2010/main"/>
                </a:ext>
              </a:extLst>
            </a:blip>
            <a:srcRect/>
            <a:stretch>
              <a:fillRect/>
            </a:stretch>
          </a:blipFill>
          <a:ln w="19050">
            <a:solidFill>
              <a:srgbClr val="28B772"/>
            </a:solidFill>
          </a:ln>
        </p:spPr>
        <p:style>
          <a:lnRef idx="2">
            <a:schemeClr val="accent1">
              <a:shade val="50000"/>
            </a:schemeClr>
          </a:lnRef>
          <a:fillRef idx="1">
            <a:schemeClr val="accent1"/>
          </a:fillRef>
          <a:effectRef idx="0">
            <a:schemeClr val="accent1"/>
          </a:effectRef>
          <a:fontRef idx="minor">
            <a:schemeClr val="lt1"/>
          </a:fontRef>
        </p:style>
        <p:txBody>
          <a:bodyPr lIns="30404" tIns="15202" rIns="30404" bIns="15202" rtlCol="0" anchor="ctr"/>
          <a:lstStyle/>
          <a:p>
            <a:pPr algn="ctr" defTabSz="914263"/>
            <a:endParaRPr lang="en-US" dirty="0">
              <a:solidFill>
                <a:srgbClr val="FFFFFF"/>
              </a:solidFill>
            </a:endParaRPr>
          </a:p>
        </p:txBody>
      </p:sp>
      <p:sp>
        <p:nvSpPr>
          <p:cNvPr id="32" name="Rectangle 31">
            <a:extLst>
              <a:ext uri="{FF2B5EF4-FFF2-40B4-BE49-F238E27FC236}">
                <a16:creationId xmlns:a16="http://schemas.microsoft.com/office/drawing/2014/main" id="{1128A8D1-C667-44CF-A8D8-FFFF484C3886}"/>
              </a:ext>
            </a:extLst>
          </p:cNvPr>
          <p:cNvSpPr/>
          <p:nvPr/>
        </p:nvSpPr>
        <p:spPr>
          <a:xfrm>
            <a:off x="6747066" y="1981784"/>
            <a:ext cx="4599204" cy="748507"/>
          </a:xfrm>
          <a:prstGeom prst="rect">
            <a:avLst/>
          </a:prstGeom>
          <a:solidFill>
            <a:srgbClr val="295E7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accent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FFFFFF"/>
                </a:solidFill>
              </a:rPr>
              <a:t>Become an always-on</a:t>
            </a:r>
          </a:p>
          <a:p>
            <a:pPr algn="ctr"/>
            <a:r>
              <a:rPr lang="en-US" sz="2000" b="1" dirty="0">
                <a:solidFill>
                  <a:srgbClr val="FFFFFF"/>
                </a:solidFill>
              </a:rPr>
              <a:t>portfolio manager</a:t>
            </a:r>
          </a:p>
        </p:txBody>
      </p:sp>
      <p:sp>
        <p:nvSpPr>
          <p:cNvPr id="33" name="Rectangle 32">
            <a:extLst>
              <a:ext uri="{FF2B5EF4-FFF2-40B4-BE49-F238E27FC236}">
                <a16:creationId xmlns:a16="http://schemas.microsoft.com/office/drawing/2014/main" id="{8A3A2A42-080A-4FA3-9A01-DAF00882C629}"/>
              </a:ext>
            </a:extLst>
          </p:cNvPr>
          <p:cNvSpPr/>
          <p:nvPr/>
        </p:nvSpPr>
        <p:spPr>
          <a:xfrm>
            <a:off x="6747066" y="2895231"/>
            <a:ext cx="4599204" cy="748507"/>
          </a:xfrm>
          <a:prstGeom prst="rect">
            <a:avLst/>
          </a:prstGeom>
          <a:solidFill>
            <a:srgbClr val="03522D"/>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3522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FFFFFF"/>
                </a:solidFill>
              </a:rPr>
              <a:t>Reinvent the demand model</a:t>
            </a:r>
          </a:p>
        </p:txBody>
      </p:sp>
      <p:sp>
        <p:nvSpPr>
          <p:cNvPr id="35" name="Rectangle 34">
            <a:extLst>
              <a:ext uri="{FF2B5EF4-FFF2-40B4-BE49-F238E27FC236}">
                <a16:creationId xmlns:a16="http://schemas.microsoft.com/office/drawing/2014/main" id="{33F1D480-206B-4CE7-B721-477C232BB010}"/>
              </a:ext>
            </a:extLst>
          </p:cNvPr>
          <p:cNvSpPr/>
          <p:nvPr/>
        </p:nvSpPr>
        <p:spPr>
          <a:xfrm>
            <a:off x="6747066" y="4722125"/>
            <a:ext cx="4599204" cy="748507"/>
          </a:xfrm>
          <a:prstGeom prst="rect">
            <a:avLst/>
          </a:prstGeom>
          <a:solidFill>
            <a:srgbClr val="3EAD9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74320"/>
            <a:r>
              <a:rPr lang="en-US" sz="2000" b="1" dirty="0">
                <a:solidFill>
                  <a:srgbClr val="FFFFFF"/>
                </a:solidFill>
              </a:rPr>
              <a:t>Elevate the operating model</a:t>
            </a:r>
          </a:p>
        </p:txBody>
      </p:sp>
      <p:sp>
        <p:nvSpPr>
          <p:cNvPr id="34" name="Rectangle 33">
            <a:extLst>
              <a:ext uri="{FF2B5EF4-FFF2-40B4-BE49-F238E27FC236}">
                <a16:creationId xmlns:a16="http://schemas.microsoft.com/office/drawing/2014/main" id="{69EBA959-ED14-4A8E-85DA-D6AD048084CD}"/>
              </a:ext>
            </a:extLst>
          </p:cNvPr>
          <p:cNvSpPr/>
          <p:nvPr/>
        </p:nvSpPr>
        <p:spPr>
          <a:xfrm>
            <a:off x="6747066" y="3808678"/>
            <a:ext cx="4599204" cy="748507"/>
          </a:xfrm>
          <a:prstGeom prst="rect">
            <a:avLst/>
          </a:prstGeom>
          <a:solidFill>
            <a:srgbClr val="30C1D7"/>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74320">
              <a:buSzPct val="100000"/>
            </a:pPr>
            <a:r>
              <a:rPr lang="en-US" sz="2000" b="1" dirty="0">
                <a:solidFill>
                  <a:srgbClr val="FFFFFF"/>
                </a:solidFill>
              </a:rPr>
              <a:t>Digitize end-to-end capabilities</a:t>
            </a:r>
          </a:p>
        </p:txBody>
      </p:sp>
      <p:sp>
        <p:nvSpPr>
          <p:cNvPr id="36" name="Rectangle 35">
            <a:extLst>
              <a:ext uri="{FF2B5EF4-FFF2-40B4-BE49-F238E27FC236}">
                <a16:creationId xmlns:a16="http://schemas.microsoft.com/office/drawing/2014/main" id="{768E3CBC-F4FB-4A9C-875A-DB4EF8020792}"/>
              </a:ext>
            </a:extLst>
          </p:cNvPr>
          <p:cNvSpPr/>
          <p:nvPr/>
        </p:nvSpPr>
        <p:spPr>
          <a:xfrm>
            <a:off x="6747066" y="5635572"/>
            <a:ext cx="4599204" cy="748507"/>
          </a:xfrm>
          <a:prstGeom prst="rect">
            <a:avLst/>
          </a:prstGeom>
          <a:solidFill>
            <a:srgbClr val="670F3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74320"/>
            <a:r>
              <a:rPr lang="en-US" sz="2000" b="1" dirty="0">
                <a:solidFill>
                  <a:srgbClr val="FFFFFF"/>
                </a:solidFill>
              </a:rPr>
              <a:t>Inspire with purpose</a:t>
            </a:r>
          </a:p>
        </p:txBody>
      </p:sp>
      <p:sp>
        <p:nvSpPr>
          <p:cNvPr id="41" name="NavigationTriangle">
            <a:extLst>
              <a:ext uri="{FF2B5EF4-FFF2-40B4-BE49-F238E27FC236}">
                <a16:creationId xmlns:a16="http://schemas.microsoft.com/office/drawing/2014/main" id="{BDCF9A0E-F6AA-4C75-AFE1-76609AD0F48C}"/>
              </a:ext>
            </a:extLst>
          </p:cNvPr>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mn-lt"/>
            </a:endParaRPr>
          </a:p>
        </p:txBody>
      </p:sp>
      <p:sp>
        <p:nvSpPr>
          <p:cNvPr id="42" name="NavigationText">
            <a:extLst>
              <a:ext uri="{FF2B5EF4-FFF2-40B4-BE49-F238E27FC236}">
                <a16:creationId xmlns:a16="http://schemas.microsoft.com/office/drawing/2014/main" id="{EEA87DA5-3042-4638-956E-21A8B42AC7BF}"/>
              </a:ext>
            </a:extLst>
          </p:cNvPr>
          <p:cNvSpPr/>
          <p:nvPr/>
        </p:nvSpPr>
        <p:spPr>
          <a:xfrm>
            <a:off x="10049263" y="256093"/>
            <a:ext cx="1321797" cy="2580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 bIns="0" numCol="1" spcCol="0" rtlCol="0" fromWordArt="0" anchor="ctr" anchorCtr="0" forceAA="0" compatLnSpc="1">
            <a:prstTxWarp prst="textNoShape">
              <a:avLst/>
            </a:prstTxWarp>
            <a:noAutofit/>
          </a:bodyPr>
          <a:lstStyle/>
          <a:p>
            <a:pPr algn="r"/>
            <a:r>
              <a:rPr lang="en-US" sz="1000" dirty="0">
                <a:solidFill>
                  <a:schemeClr val="bg1">
                    <a:lumMod val="50000"/>
                  </a:schemeClr>
                </a:solidFill>
                <a:sym typeface="+mn-lt"/>
              </a:rPr>
              <a:t>Imperatives</a:t>
            </a:r>
          </a:p>
        </p:txBody>
      </p:sp>
      <p:sp>
        <p:nvSpPr>
          <p:cNvPr id="43" name="NavigationIcon">
            <a:extLst>
              <a:ext uri="{FF2B5EF4-FFF2-40B4-BE49-F238E27FC236}">
                <a16:creationId xmlns:a16="http://schemas.microsoft.com/office/drawing/2014/main" id="{4967C444-0B51-4C86-967A-74508429605D}"/>
              </a:ext>
            </a:extLst>
          </p:cNvPr>
          <p:cNvSpPr>
            <a:spLocks noChangeAspect="1"/>
          </p:cNvSpPr>
          <p:nvPr/>
        </p:nvSpPr>
        <p:spPr bwMode="auto">
          <a:xfrm>
            <a:off x="11663987" y="132877"/>
            <a:ext cx="418874" cy="365760"/>
          </a:xfrm>
          <a:custGeom>
            <a:avLst/>
            <a:gdLst>
              <a:gd name="connsiteX0" fmla="*/ 628735 w 1254442"/>
              <a:gd name="connsiteY0" fmla="*/ 790575 h 1095375"/>
              <a:gd name="connsiteX1" fmla="*/ 589820 w 1254442"/>
              <a:gd name="connsiteY1" fmla="*/ 806072 h 1095375"/>
              <a:gd name="connsiteX2" fmla="*/ 573245 w 1254442"/>
              <a:gd name="connsiteY2" fmla="*/ 843404 h 1095375"/>
              <a:gd name="connsiteX3" fmla="*/ 589820 w 1254442"/>
              <a:gd name="connsiteY3" fmla="*/ 881442 h 1095375"/>
              <a:gd name="connsiteX4" fmla="*/ 628735 w 1254442"/>
              <a:gd name="connsiteY4" fmla="*/ 896938 h 1095375"/>
              <a:gd name="connsiteX5" fmla="*/ 666929 w 1254442"/>
              <a:gd name="connsiteY5" fmla="*/ 881442 h 1095375"/>
              <a:gd name="connsiteX6" fmla="*/ 682783 w 1254442"/>
              <a:gd name="connsiteY6" fmla="*/ 843404 h 1095375"/>
              <a:gd name="connsiteX7" fmla="*/ 666929 w 1254442"/>
              <a:gd name="connsiteY7" fmla="*/ 806072 h 1095375"/>
              <a:gd name="connsiteX8" fmla="*/ 628735 w 1254442"/>
              <a:gd name="connsiteY8" fmla="*/ 790575 h 1095375"/>
              <a:gd name="connsiteX9" fmla="*/ 584357 w 1254442"/>
              <a:gd name="connsiteY9" fmla="*/ 400050 h 1095375"/>
              <a:gd name="connsiteX10" fmla="*/ 584357 w 1254442"/>
              <a:gd name="connsiteY10" fmla="*/ 535155 h 1095375"/>
              <a:gd name="connsiteX11" fmla="*/ 610075 w 1254442"/>
              <a:gd name="connsiteY11" fmla="*/ 766763 h 1095375"/>
              <a:gd name="connsiteX12" fmla="*/ 644365 w 1254442"/>
              <a:gd name="connsiteY12" fmla="*/ 766763 h 1095375"/>
              <a:gd name="connsiteX13" fmla="*/ 670082 w 1254442"/>
              <a:gd name="connsiteY13" fmla="*/ 535155 h 1095375"/>
              <a:gd name="connsiteX14" fmla="*/ 670082 w 1254442"/>
              <a:gd name="connsiteY14" fmla="*/ 400050 h 1095375"/>
              <a:gd name="connsiteX15" fmla="*/ 584357 w 1254442"/>
              <a:gd name="connsiteY15" fmla="*/ 400050 h 1095375"/>
              <a:gd name="connsiteX16" fmla="*/ 620787 w 1254442"/>
              <a:gd name="connsiteY16" fmla="*/ 106590 h 1095375"/>
              <a:gd name="connsiteX17" fmla="*/ 633652 w 1254442"/>
              <a:gd name="connsiteY17" fmla="*/ 106590 h 1095375"/>
              <a:gd name="connsiteX18" fmla="*/ 1162523 w 1254442"/>
              <a:gd name="connsiteY18" fmla="*/ 1021182 h 1095375"/>
              <a:gd name="connsiteX19" fmla="*/ 1156091 w 1254442"/>
              <a:gd name="connsiteY19" fmla="*/ 1031875 h 1095375"/>
              <a:gd name="connsiteX20" fmla="*/ 98348 w 1254442"/>
              <a:gd name="connsiteY20" fmla="*/ 1031875 h 1095375"/>
              <a:gd name="connsiteX21" fmla="*/ 91916 w 1254442"/>
              <a:gd name="connsiteY21" fmla="*/ 1021182 h 1095375"/>
              <a:gd name="connsiteX22" fmla="*/ 620787 w 1254442"/>
              <a:gd name="connsiteY22" fmla="*/ 106590 h 1095375"/>
              <a:gd name="connsiteX23" fmla="*/ 626428 w 1254442"/>
              <a:gd name="connsiteY23" fmla="*/ 31750 h 1095375"/>
              <a:gd name="connsiteX24" fmla="*/ 30321 w 1254442"/>
              <a:gd name="connsiteY24" fmla="*/ 1063625 h 1095375"/>
              <a:gd name="connsiteX25" fmla="*/ 1222534 w 1254442"/>
              <a:gd name="connsiteY25" fmla="*/ 1063625 h 1095375"/>
              <a:gd name="connsiteX26" fmla="*/ 626428 w 1254442"/>
              <a:gd name="connsiteY26" fmla="*/ 31750 h 1095375"/>
              <a:gd name="connsiteX27" fmla="*/ 627221 w 1254442"/>
              <a:gd name="connsiteY27" fmla="*/ 0 h 1095375"/>
              <a:gd name="connsiteX28" fmla="*/ 654367 w 1254442"/>
              <a:gd name="connsiteY28" fmla="*/ 15710 h 1095375"/>
              <a:gd name="connsiteX29" fmla="*/ 1250156 w 1254442"/>
              <a:gd name="connsiteY29" fmla="*/ 1048247 h 1095375"/>
              <a:gd name="connsiteX30" fmla="*/ 1250156 w 1254442"/>
              <a:gd name="connsiteY30" fmla="*/ 1079666 h 1095375"/>
              <a:gd name="connsiteX31" fmla="*/ 1223010 w 1254442"/>
              <a:gd name="connsiteY31" fmla="*/ 1095375 h 1095375"/>
              <a:gd name="connsiteX32" fmla="*/ 31432 w 1254442"/>
              <a:gd name="connsiteY32" fmla="*/ 1095375 h 1095375"/>
              <a:gd name="connsiteX33" fmla="*/ 4286 w 1254442"/>
              <a:gd name="connsiteY33" fmla="*/ 1079666 h 1095375"/>
              <a:gd name="connsiteX34" fmla="*/ 4286 w 1254442"/>
              <a:gd name="connsiteY34" fmla="*/ 1048247 h 1095375"/>
              <a:gd name="connsiteX35" fmla="*/ 600075 w 1254442"/>
              <a:gd name="connsiteY35" fmla="*/ 15710 h 1095375"/>
              <a:gd name="connsiteX36" fmla="*/ 627221 w 1254442"/>
              <a:gd name="connsiteY36" fmla="*/ 0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54442" h="1095375">
                <a:moveTo>
                  <a:pt x="628735" y="790575"/>
                </a:moveTo>
                <a:cubicBezTo>
                  <a:pt x="612881" y="790575"/>
                  <a:pt x="599909" y="796210"/>
                  <a:pt x="589820" y="806072"/>
                </a:cubicBezTo>
                <a:cubicBezTo>
                  <a:pt x="579010" y="815933"/>
                  <a:pt x="573245" y="828612"/>
                  <a:pt x="573245" y="843404"/>
                </a:cubicBezTo>
                <a:cubicBezTo>
                  <a:pt x="573245" y="858901"/>
                  <a:pt x="579010" y="870876"/>
                  <a:pt x="589820" y="881442"/>
                </a:cubicBezTo>
                <a:cubicBezTo>
                  <a:pt x="599909" y="892007"/>
                  <a:pt x="612881" y="896938"/>
                  <a:pt x="628735" y="896938"/>
                </a:cubicBezTo>
                <a:cubicBezTo>
                  <a:pt x="643868" y="896938"/>
                  <a:pt x="656840" y="892007"/>
                  <a:pt x="666929" y="881442"/>
                </a:cubicBezTo>
                <a:cubicBezTo>
                  <a:pt x="677739" y="870876"/>
                  <a:pt x="682783" y="858901"/>
                  <a:pt x="682783" y="843404"/>
                </a:cubicBezTo>
                <a:cubicBezTo>
                  <a:pt x="682783" y="828612"/>
                  <a:pt x="677739" y="815933"/>
                  <a:pt x="666929" y="806072"/>
                </a:cubicBezTo>
                <a:cubicBezTo>
                  <a:pt x="656840" y="796210"/>
                  <a:pt x="643868" y="790575"/>
                  <a:pt x="628735" y="790575"/>
                </a:cubicBezTo>
                <a:close/>
                <a:moveTo>
                  <a:pt x="584357" y="400050"/>
                </a:moveTo>
                <a:cubicBezTo>
                  <a:pt x="584357" y="400050"/>
                  <a:pt x="584357" y="400050"/>
                  <a:pt x="584357" y="535155"/>
                </a:cubicBezTo>
                <a:cubicBezTo>
                  <a:pt x="584357" y="578760"/>
                  <a:pt x="592930" y="656678"/>
                  <a:pt x="610075" y="766763"/>
                </a:cubicBezTo>
                <a:cubicBezTo>
                  <a:pt x="610075" y="766763"/>
                  <a:pt x="610075" y="766763"/>
                  <a:pt x="644365" y="766763"/>
                </a:cubicBezTo>
                <a:cubicBezTo>
                  <a:pt x="662224" y="656678"/>
                  <a:pt x="670082" y="578760"/>
                  <a:pt x="670082" y="535155"/>
                </a:cubicBezTo>
                <a:cubicBezTo>
                  <a:pt x="670082" y="535155"/>
                  <a:pt x="670082" y="535155"/>
                  <a:pt x="670082" y="400050"/>
                </a:cubicBezTo>
                <a:cubicBezTo>
                  <a:pt x="670082" y="400050"/>
                  <a:pt x="670082" y="400050"/>
                  <a:pt x="584357" y="400050"/>
                </a:cubicBezTo>
                <a:close/>
                <a:moveTo>
                  <a:pt x="620787" y="106590"/>
                </a:moveTo>
                <a:cubicBezTo>
                  <a:pt x="623646" y="101600"/>
                  <a:pt x="630793" y="101600"/>
                  <a:pt x="633652" y="106590"/>
                </a:cubicBezTo>
                <a:cubicBezTo>
                  <a:pt x="633652" y="106590"/>
                  <a:pt x="633652" y="106590"/>
                  <a:pt x="1162523" y="1021182"/>
                </a:cubicBezTo>
                <a:cubicBezTo>
                  <a:pt x="1165382" y="1026172"/>
                  <a:pt x="1161809" y="1031875"/>
                  <a:pt x="1156091" y="1031875"/>
                </a:cubicBezTo>
                <a:cubicBezTo>
                  <a:pt x="1156091" y="1031875"/>
                  <a:pt x="1156091" y="1031875"/>
                  <a:pt x="98348" y="1031875"/>
                </a:cubicBezTo>
                <a:cubicBezTo>
                  <a:pt x="92631" y="1031875"/>
                  <a:pt x="89057" y="1026172"/>
                  <a:pt x="91916" y="1021182"/>
                </a:cubicBezTo>
                <a:cubicBezTo>
                  <a:pt x="91916" y="1021182"/>
                  <a:pt x="91916" y="1021182"/>
                  <a:pt x="620787" y="106590"/>
                </a:cubicBezTo>
                <a:close/>
                <a:moveTo>
                  <a:pt x="626428" y="31750"/>
                </a:moveTo>
                <a:cubicBezTo>
                  <a:pt x="30321" y="1063625"/>
                  <a:pt x="30321" y="1063625"/>
                  <a:pt x="30321" y="1063625"/>
                </a:cubicBezTo>
                <a:cubicBezTo>
                  <a:pt x="1222534" y="1063625"/>
                  <a:pt x="1222534" y="1063625"/>
                  <a:pt x="1222534" y="1063625"/>
                </a:cubicBezTo>
                <a:cubicBezTo>
                  <a:pt x="626428" y="31750"/>
                  <a:pt x="626428" y="31750"/>
                  <a:pt x="626428" y="31750"/>
                </a:cubicBezTo>
                <a:close/>
                <a:moveTo>
                  <a:pt x="627221" y="0"/>
                </a:moveTo>
                <a:cubicBezTo>
                  <a:pt x="638651" y="0"/>
                  <a:pt x="648652" y="5713"/>
                  <a:pt x="654367" y="15710"/>
                </a:cubicBezTo>
                <a:cubicBezTo>
                  <a:pt x="1250156" y="1048247"/>
                  <a:pt x="1250156" y="1048247"/>
                  <a:pt x="1250156" y="1048247"/>
                </a:cubicBezTo>
                <a:cubicBezTo>
                  <a:pt x="1255871" y="1058244"/>
                  <a:pt x="1255871" y="1069669"/>
                  <a:pt x="1250156" y="1079666"/>
                </a:cubicBezTo>
                <a:cubicBezTo>
                  <a:pt x="1244441" y="1089663"/>
                  <a:pt x="1234440" y="1095375"/>
                  <a:pt x="1223010" y="1095375"/>
                </a:cubicBezTo>
                <a:cubicBezTo>
                  <a:pt x="31432" y="1095375"/>
                  <a:pt x="31432" y="1095375"/>
                  <a:pt x="31432" y="1095375"/>
                </a:cubicBezTo>
                <a:cubicBezTo>
                  <a:pt x="20002" y="1095375"/>
                  <a:pt x="10001" y="1089663"/>
                  <a:pt x="4286" y="1079666"/>
                </a:cubicBezTo>
                <a:cubicBezTo>
                  <a:pt x="-1429" y="1069669"/>
                  <a:pt x="-1429" y="1058244"/>
                  <a:pt x="4286" y="1048247"/>
                </a:cubicBezTo>
                <a:cubicBezTo>
                  <a:pt x="600075" y="15710"/>
                  <a:pt x="600075" y="15710"/>
                  <a:pt x="600075" y="15710"/>
                </a:cubicBezTo>
                <a:cubicBezTo>
                  <a:pt x="605790" y="5713"/>
                  <a:pt x="615791" y="0"/>
                  <a:pt x="627221" y="0"/>
                </a:cubicBezTo>
                <a:close/>
              </a:path>
            </a:pathLst>
          </a:custGeom>
          <a:solidFill>
            <a:schemeClr val="bg1">
              <a:lumMod val="100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chemeClr val="tx2">
                  <a:lumMod val="100000"/>
                </a:schemeClr>
              </a:solidFill>
              <a:sym typeface="+mn-lt"/>
            </a:endParaRPr>
          </a:p>
        </p:txBody>
      </p:sp>
      <p:cxnSp>
        <p:nvCxnSpPr>
          <p:cNvPr id="57" name="Straight Connector 56">
            <a:extLst>
              <a:ext uri="{FF2B5EF4-FFF2-40B4-BE49-F238E27FC236}">
                <a16:creationId xmlns:a16="http://schemas.microsoft.com/office/drawing/2014/main" id="{B69CA9A9-35D2-42AC-A27A-01425282D2CB}"/>
              </a:ext>
            </a:extLst>
          </p:cNvPr>
          <p:cNvCxnSpPr/>
          <p:nvPr/>
        </p:nvCxnSpPr>
        <p:spPr>
          <a:xfrm>
            <a:off x="6096000" y="1981784"/>
            <a:ext cx="0" cy="4402295"/>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515DE96C-F5DA-4025-B5A9-B553690EC903}"/>
              </a:ext>
            </a:extLst>
          </p:cNvPr>
          <p:cNvGrpSpPr/>
          <p:nvPr/>
        </p:nvGrpSpPr>
        <p:grpSpPr>
          <a:xfrm>
            <a:off x="5942915" y="4029477"/>
            <a:ext cx="306171" cy="306910"/>
            <a:chOff x="5937564" y="3833745"/>
            <a:chExt cx="306171" cy="306910"/>
          </a:xfrm>
        </p:grpSpPr>
        <p:sp>
          <p:nvSpPr>
            <p:cNvPr id="59" name="Freeform 94">
              <a:extLst>
                <a:ext uri="{FF2B5EF4-FFF2-40B4-BE49-F238E27FC236}">
                  <a16:creationId xmlns:a16="http://schemas.microsoft.com/office/drawing/2014/main" id="{66D3E96E-DFCC-4042-856E-D5717F5B4044}"/>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62" name="Freeform 95">
              <a:extLst>
                <a:ext uri="{FF2B5EF4-FFF2-40B4-BE49-F238E27FC236}">
                  <a16:creationId xmlns:a16="http://schemas.microsoft.com/office/drawing/2014/main" id="{4989AB96-5519-44B7-94A0-0D2D7762D7B6}"/>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spTree>
    <p:extLst>
      <p:ext uri="{BB962C8B-B14F-4D97-AF65-F5344CB8AC3E}">
        <p14:creationId xmlns:p14="http://schemas.microsoft.com/office/powerpoint/2010/main" val="3468030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39dcc26a-7131-49f4-a9eb-1c0521500c03"/>
  <p:tag name="EE4P_MASTERWIZARD_DRAFT" val="0"/>
  <p:tag name="EE4P_LANGUAGE_ID" val="1033"/>
  <p:tag name="THINKCELLPRESENTATIONDONOTDELETE" val="&lt;?xml version=&quot;1.0&quot; encoding=&quot;UTF-16&quot; standalone=&quot;yes&quot;?&gt;&lt;root reqver=&quot;24162&quot;&gt;&lt;version val=&quot;2706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quot;&gt;&lt;elem m_fUsage=&quot;1.81000000000000005329E+00&quot;&gt;&lt;m_msothmcolidx val=&quot;0&quot;/&gt;&lt;m_rgb r=&quot;57&quot; g=&quot;57&quot; b=&quot;57&quot;/&gt;&lt;m_nBrightness tagver0=&quot;26206&quot; tagname0=&quot;m_nBrightnessUNRECOGNIZED&quot; val=&quot;0&quot;/&gt;&lt;/elem&gt;&lt;elem m_fUsage=&quot;1.62900000000000000355E+00&quot;&gt;&lt;m_msothmcolidx val=&quot;0&quot;/&gt;&lt;m_rgb r=&quot;BF&quot; g=&quot;BF&quot; b=&quot;BF&quot;/&gt;&lt;m_nBrightness tagver0=&quot;26206&quot; tagname0=&quot;m_nBrightnessUNRECOGNIZED&quot; val=&quot;0&quot;/&gt;&lt;/elem&gt;&lt;/m_vecMRU&gt;&lt;/m_mruColor&gt;&lt;m_eweekdayFirstOfWeek val=&quot;1&quot;/&gt;&lt;m_eweekdayFirstOfWorkweek val=&quot;2&quot;/&gt;&lt;m_eweekdayFirstOfWeekend val=&quot;7&quot;/&gt;&lt;/CPresentation&gt;&lt;/root&gt;"/>
  <p:tag name="EE4P_MASTERWIZARD_MARGINS" val="0"/>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cniUe1vnTjyoSbjLmcn7N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2VirG368TgmMXUJp6mZna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QnlPHfIvSne_YK507HhX8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jTMFl7bmRF26GLrhPEmHdA"/>
</p:tagLst>
</file>

<file path=ppt/tags/tag11.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4.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5.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thqXZLoLTNeCz5mBcjfVD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rWpLxe14mXscbAAwZNnN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CNOVWpZZf7ka6AHyiCY5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T_n5zaiStH8ANysSqGARn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OwFFDIYD6V7w.83tT_f..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jm_Ig.afn6AVRTuEEkv4i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dk.CzRWAnyUq4rdoxnAi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dV2dLU85eKrTsXAb9qjMf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2kDqOAedK4rUaaLmr0Vu0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cqKl6fYMQYdwDKXpCNArA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DCmAY3W4tjc6M34Tmt8r1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uZl2sHbOlvGgV2DUqnY7d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WwvjPJgkdGOg44DV1dI7yw"/>
</p:tagLst>
</file>

<file path=ppt/tags/tag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vZBl9nQbNFgecDx89Xq2q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J7WFDCfqDrKwOWLeyT2ER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fPf5Ru78r7iuQvPBj9TkH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tSSUWzJvPDaKI0fsOVzLE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uNd4HA5zGPaFigYstPmXS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PzSkwEP78oQHNFDIAY5Bq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1zdFkOLyzHKGfQQlOIw4h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RLYDNleJFUgXGci1qtNt0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39iJsiaIgQojgvyzH_4A9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FUfoNTFFHCxsS4Ij0UYHQ"/>
</p:tagLst>
</file>

<file path=ppt/tags/tag6.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mJUHFRsY_HiItZNX0JFcP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BKQEf1QVuXETGu8PC4Rny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E2ga.35j5TTjinWtSbqJ_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OyR6zKN8Aa6XBN6CbdpsS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E4guDsJrpsfN0NVkQtzZQ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j5u_g_d5JlSu6XRXdjELA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X41PeGBXKewc8dVup_ORXA"/>
</p:tagLst>
</file>

<file path=ppt/tags/tag68.xml><?xml version="1.0" encoding="utf-8"?>
<p:tagLst xmlns:a="http://schemas.openxmlformats.org/drawingml/2006/main" xmlns:r="http://schemas.openxmlformats.org/officeDocument/2006/relationships" xmlns:p="http://schemas.openxmlformats.org/presentationml/2006/main">
  <p:tag name="BCG_MODE" val="Presentation"/>
  <p:tag name="BCG_DESIGN" val="Two heading"/>
  <p:tag name="EE4P_STRETCH" val="1"/>
  <p:tag name="EE4P_LAYOUT_ID" val="K"/>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9Y1vDndiSjqxjlp6F5Y.H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MtK_eaFnMJO5DhOyoYZ9a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cZT4wWX0w5kmVKNGmZJUY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ZusunV0rfqFFhTvIJCkgE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mQAHm3TjQ0mMrK_g0bZUx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qnGdD9gmzvjGsm4ox6aN_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IM2C6QAIa0utgn3WJLbcH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QXEp7wVdQVe6kFXy9O5Hh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ZCa5_GAmSqmkrEgCOiShN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L_0eVpvSQzKHtfbchWLe3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fr6U2BkgSwKfgjR.3EYUu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ePc9tsmlQt.Td1AprKWtu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_Hxk5wXoWQEcVyC0Lk6ZB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ZftmRwf6b9Rx8aBIC_x6R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3tG4osUmNUAATryyzVwCU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sGtdaMXNAsSKisg485VPw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DWa4Ie1f8Meo8QIgv6te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1maN5HKvOiiFh76yZLM6G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dbgke1ZeHecUn2sXBSmxC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zm4lCZBulK4apF_jn4bpt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K2BpzOVLZn4.4AgCxqCvnQ"/>
</p:tagLst>
</file>

<file path=ppt/tags/tag92.xml><?xml version="1.0" encoding="utf-8"?>
<p:tagLst xmlns:a="http://schemas.openxmlformats.org/drawingml/2006/main" xmlns:r="http://schemas.openxmlformats.org/officeDocument/2006/relationships" xmlns:p="http://schemas.openxmlformats.org/presentationml/2006/main">
  <p:tag name="BCG_MODE" val="Presentation"/>
  <p:tag name="BCG_DESIGN" val="Arrow two third (P)"/>
  <p:tag name="EE4P_LAYOUT_ID" val="K"/>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7WPiOhnyQfGtYQl5IpsZQA"/>
</p:tagLst>
</file>

<file path=ppt/tags/tag95.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t5hdWT2Nq15GLzb0W3KXZ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t5hdWT2Nq15GLzb0W3KXZg"/>
</p:tagLst>
</file>

<file path=ppt/theme/theme1.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6741F1D1-726F-4F5C-AF82-6A4B030D48FC}" vid="{32BB820F-5679-4F98-8B04-67B27827A899}"/>
    </a:ext>
  </a:extLst>
</a:theme>
</file>

<file path=ppt/theme/theme2.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Future of FMCG value creation - working draft v52</Template>
  <TotalTime>0</TotalTime>
  <Words>2120</Words>
  <Application>Microsoft Office PowerPoint</Application>
  <PresentationFormat>Widescreen</PresentationFormat>
  <Paragraphs>328</Paragraphs>
  <Slides>16</Slides>
  <Notes>12</Notes>
  <HiddenSlides>0</HiddenSlides>
  <MMClips>0</MMClips>
  <ScaleCrop>false</ScaleCrop>
  <HeadingPairs>
    <vt:vector size="10"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16</vt:i4>
      </vt:variant>
      <vt:variant>
        <vt:lpstr>Custom Shows</vt:lpstr>
      </vt:variant>
      <vt:variant>
        <vt:i4>1</vt:i4>
      </vt:variant>
    </vt:vector>
  </HeadingPairs>
  <TitlesOfParts>
    <vt:vector size="21" baseType="lpstr">
      <vt:lpstr>Arial</vt:lpstr>
      <vt:lpstr>Trebuchet MS</vt:lpstr>
      <vt:lpstr>BCG Grid 16:9</vt:lpstr>
      <vt:lpstr>think-cell Slide</vt:lpstr>
      <vt:lpstr>Fast-moving consumer goods:  Driving value creation in an era of disruption</vt:lpstr>
      <vt:lpstr>Context for this document</vt:lpstr>
      <vt:lpstr>Overview: Winning in next era requires proactive response to shifting landscape</vt:lpstr>
      <vt:lpstr>Looking back: FMCG's value creation has lagged vs. other sectors since 2017</vt:lpstr>
      <vt:lpstr>Despite these rising headwinds, select ‘winning’ FMCGs showed a path to sustained value creation over long-term and in recent years</vt:lpstr>
      <vt:lpstr>These winners outperformed by following proactive, growth-focused agendas 6 specific levers consistently observed across ‘winners’</vt:lpstr>
      <vt:lpstr>Long-run ‘winners’ have been more resilient and have withstood the Covid-19 shock significantly better than their FMCG peers</vt:lpstr>
      <vt:lpstr>Looking forward: Five key disruptions will fundamentally transform the FMCG playing field</vt:lpstr>
      <vt:lpstr>Imperatives: Five strategic imperatives to turn challenges into advantages</vt:lpstr>
      <vt:lpstr>Backup: Five strategic imperatives for FMCGs</vt:lpstr>
      <vt:lpstr>5 imperatives house 10 actionable, high-impact levers for transformation (I/II)</vt:lpstr>
      <vt:lpstr>5 imperatives house 10 actionable, high-impact levers for transformation (II/II)</vt:lpstr>
      <vt:lpstr>Next steps</vt:lpstr>
      <vt:lpstr>Engage further: Please contact the authors for more information</vt:lpstr>
      <vt:lpstr>PowerPoint Presentation</vt:lpstr>
      <vt:lpstr>PowerPoint Presentation</vt:lpstr>
      <vt:lpstr>Format Guide Workshop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of Value Creation in FMCG</dc:title>
  <dc:subject/>
  <dc:creator>Kapil Chauhan</dc:creator>
  <cp:keywords/>
  <dc:description/>
  <cp:lastModifiedBy>Gamber, Matt</cp:lastModifiedBy>
  <cp:revision>705</cp:revision>
  <cp:lastPrinted>2020-01-27T22:52:43Z</cp:lastPrinted>
  <dcterms:created xsi:type="dcterms:W3CDTF">2019-12-02T09:36:55Z</dcterms:created>
  <dcterms:modified xsi:type="dcterms:W3CDTF">2020-10-29T23:42:42Z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20394505</vt:lpwstr>
  </property>
  <property fmtid="{D5CDD505-2E9C-101B-9397-08002B2CF9AE}" pid="4" name="NXPowerLiteSettings">
    <vt:lpwstr>87000AA0054001</vt:lpwstr>
  </property>
  <property fmtid="{D5CDD505-2E9C-101B-9397-08002B2CF9AE}" pid="5" name="NXPowerLiteVersion">
    <vt:lpwstr>D8.0.4</vt:lpwstr>
  </property>
  <property fmtid="{D5CDD505-2E9C-101B-9397-08002B2CF9AE}" pid="6" name="Template Name">
    <vt:lpwstr>16x9</vt:lpwstr>
  </property>
</Properties>
</file>